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4.tif"/><Relationship Id="rId4" Type="http://schemas.openxmlformats.org/officeDocument/2006/relationships/image" Target="../media/image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5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hyperlink" Target="https://en.wikipedia.org/wiki/802.11_frame_types#Types_and_subtypes" TargetMode="Externa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3.png"/><Relationship Id="rId4" Type="http://schemas.openxmlformats.org/officeDocument/2006/relationships/image" Target="../media/image2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ieeexplore.ieee.org/browse/standards/get-program/page/series?id=68" TargetMode="External"/><Relationship Id="rId3" Type="http://schemas.openxmlformats.org/officeDocument/2006/relationships/image" Target="../media/image4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"/><Relationship Id="rId3" Type="http://schemas.openxmlformats.org/officeDocument/2006/relationships/image" Target="../media/image7.tif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"/><Relationship Id="rId3" Type="http://schemas.openxmlformats.org/officeDocument/2006/relationships/image" Target="../media/image7.tif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fragattacks.com/" TargetMode="External"/><Relationship Id="rId3" Type="http://schemas.openxmlformats.org/officeDocument/2006/relationships/image" Target="../media/image26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Neko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Neko</a:t>
            </a:r>
          </a:p>
        </p:txBody>
      </p:sp>
      <p:sp>
        <p:nvSpPr>
          <p:cNvPr id="172" name="Wifi Hacking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Wifi Hacking</a:t>
            </a:r>
          </a:p>
        </p:txBody>
      </p:sp>
      <p:sp>
        <p:nvSpPr>
          <p:cNvPr id="173" name="Hacking wifi for fun and prof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Hacking wifi for fun and profit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FD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FDM</a:t>
            </a:r>
          </a:p>
        </p:txBody>
      </p:sp>
      <p:sp>
        <p:nvSpPr>
          <p:cNvPr id="219" name="Frequency Division Multiplexing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Frequency Division Multiplexing</a:t>
            </a:r>
          </a:p>
        </p:txBody>
      </p:sp>
      <p:sp>
        <p:nvSpPr>
          <p:cNvPr id="220" name="Double Arrow"/>
          <p:cNvSpPr/>
          <p:nvPr/>
        </p:nvSpPr>
        <p:spPr>
          <a:xfrm>
            <a:off x="1206500" y="9857856"/>
            <a:ext cx="21971001" cy="1270001"/>
          </a:xfrm>
          <a:prstGeom prst="leftRightArrow">
            <a:avLst>
              <a:gd name="adj1" fmla="val 32000"/>
              <a:gd name="adj2" fmla="val 4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1" name="Total Band"/>
          <p:cNvSpPr txBox="1"/>
          <p:nvPr/>
        </p:nvSpPr>
        <p:spPr>
          <a:xfrm>
            <a:off x="10712043" y="11557746"/>
            <a:ext cx="301599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Total Band</a:t>
            </a:r>
          </a:p>
        </p:txBody>
      </p:sp>
      <p:sp>
        <p:nvSpPr>
          <p:cNvPr id="222" name="Double Arrow"/>
          <p:cNvSpPr/>
          <p:nvPr/>
        </p:nvSpPr>
        <p:spPr>
          <a:xfrm>
            <a:off x="10053068" y="7741509"/>
            <a:ext cx="4277864" cy="1270001"/>
          </a:xfrm>
          <a:prstGeom prst="leftRightArrow">
            <a:avLst>
              <a:gd name="adj1" fmla="val 32000"/>
              <a:gd name="adj2" fmla="val 4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3" name="Double Arrow"/>
          <p:cNvSpPr/>
          <p:nvPr/>
        </p:nvSpPr>
        <p:spPr>
          <a:xfrm>
            <a:off x="16322076" y="7741509"/>
            <a:ext cx="4277864" cy="1270001"/>
          </a:xfrm>
          <a:prstGeom prst="leftRightArrow">
            <a:avLst>
              <a:gd name="adj1" fmla="val 32000"/>
              <a:gd name="adj2" fmla="val 4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4" name="Double Arrow"/>
          <p:cNvSpPr/>
          <p:nvPr/>
        </p:nvSpPr>
        <p:spPr>
          <a:xfrm>
            <a:off x="3784060" y="7741509"/>
            <a:ext cx="4277864" cy="1270001"/>
          </a:xfrm>
          <a:prstGeom prst="leftRightArrow">
            <a:avLst>
              <a:gd name="adj1" fmla="val 32000"/>
              <a:gd name="adj2" fmla="val 4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5" name="Channel 1"/>
          <p:cNvSpPr txBox="1"/>
          <p:nvPr/>
        </p:nvSpPr>
        <p:spPr>
          <a:xfrm>
            <a:off x="4488146" y="6453784"/>
            <a:ext cx="286969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Channel 1</a:t>
            </a:r>
          </a:p>
        </p:txBody>
      </p:sp>
      <p:sp>
        <p:nvSpPr>
          <p:cNvPr id="226" name="Channel 2"/>
          <p:cNvSpPr txBox="1"/>
          <p:nvPr/>
        </p:nvSpPr>
        <p:spPr>
          <a:xfrm>
            <a:off x="10757154" y="6453784"/>
            <a:ext cx="286969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Channel 2</a:t>
            </a:r>
          </a:p>
        </p:txBody>
      </p:sp>
      <p:sp>
        <p:nvSpPr>
          <p:cNvPr id="227" name="Channel 3"/>
          <p:cNvSpPr txBox="1"/>
          <p:nvPr/>
        </p:nvSpPr>
        <p:spPr>
          <a:xfrm>
            <a:off x="17026162" y="6453784"/>
            <a:ext cx="286969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Channel 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OFD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OFDM</a:t>
            </a:r>
          </a:p>
        </p:txBody>
      </p:sp>
      <p:sp>
        <p:nvSpPr>
          <p:cNvPr id="230" name="Orthogonal Frequency Division Multiplexing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Orthogonal Frequency Division Multiplexing</a:t>
            </a:r>
          </a:p>
        </p:txBody>
      </p:sp>
      <p:sp>
        <p:nvSpPr>
          <p:cNvPr id="231" name="Double Arrow"/>
          <p:cNvSpPr/>
          <p:nvPr/>
        </p:nvSpPr>
        <p:spPr>
          <a:xfrm>
            <a:off x="1206500" y="9857856"/>
            <a:ext cx="21971000" cy="1270001"/>
          </a:xfrm>
          <a:prstGeom prst="leftRightArrow">
            <a:avLst>
              <a:gd name="adj1" fmla="val 32000"/>
              <a:gd name="adj2" fmla="val 4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2" name="Total Band"/>
          <p:cNvSpPr txBox="1"/>
          <p:nvPr/>
        </p:nvSpPr>
        <p:spPr>
          <a:xfrm>
            <a:off x="10712043" y="11557746"/>
            <a:ext cx="301599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Total Band</a:t>
            </a:r>
          </a:p>
        </p:txBody>
      </p:sp>
      <p:sp>
        <p:nvSpPr>
          <p:cNvPr id="233" name="Double Arrow"/>
          <p:cNvSpPr/>
          <p:nvPr/>
        </p:nvSpPr>
        <p:spPr>
          <a:xfrm>
            <a:off x="10053068" y="7741509"/>
            <a:ext cx="4277864" cy="1270001"/>
          </a:xfrm>
          <a:prstGeom prst="leftRightArrow">
            <a:avLst>
              <a:gd name="adj1" fmla="val 32000"/>
              <a:gd name="adj2" fmla="val 4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4" name="Double Arrow"/>
          <p:cNvSpPr/>
          <p:nvPr/>
        </p:nvSpPr>
        <p:spPr>
          <a:xfrm>
            <a:off x="16322076" y="7741509"/>
            <a:ext cx="4277864" cy="1270001"/>
          </a:xfrm>
          <a:prstGeom prst="leftRightArrow">
            <a:avLst>
              <a:gd name="adj1" fmla="val 32000"/>
              <a:gd name="adj2" fmla="val 4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5" name="Double Arrow"/>
          <p:cNvSpPr/>
          <p:nvPr/>
        </p:nvSpPr>
        <p:spPr>
          <a:xfrm>
            <a:off x="3784060" y="7741509"/>
            <a:ext cx="4277864" cy="1270001"/>
          </a:xfrm>
          <a:prstGeom prst="leftRightArrow">
            <a:avLst>
              <a:gd name="adj1" fmla="val 32000"/>
              <a:gd name="adj2" fmla="val 4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6" name="Channel 1"/>
          <p:cNvSpPr txBox="1"/>
          <p:nvPr/>
        </p:nvSpPr>
        <p:spPr>
          <a:xfrm>
            <a:off x="4488146" y="6453784"/>
            <a:ext cx="286969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Channel 1</a:t>
            </a:r>
          </a:p>
        </p:txBody>
      </p:sp>
      <p:sp>
        <p:nvSpPr>
          <p:cNvPr id="237" name="Channel 3"/>
          <p:cNvSpPr txBox="1"/>
          <p:nvPr/>
        </p:nvSpPr>
        <p:spPr>
          <a:xfrm>
            <a:off x="10757154" y="6453784"/>
            <a:ext cx="286969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Channel 3</a:t>
            </a:r>
          </a:p>
        </p:txBody>
      </p:sp>
      <p:sp>
        <p:nvSpPr>
          <p:cNvPr id="238" name="Channel 5"/>
          <p:cNvSpPr txBox="1"/>
          <p:nvPr/>
        </p:nvSpPr>
        <p:spPr>
          <a:xfrm>
            <a:off x="17026162" y="6453784"/>
            <a:ext cx="286969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Channel 5</a:t>
            </a:r>
          </a:p>
        </p:txBody>
      </p:sp>
      <p:sp>
        <p:nvSpPr>
          <p:cNvPr id="239" name="Double Arrow"/>
          <p:cNvSpPr/>
          <p:nvPr/>
        </p:nvSpPr>
        <p:spPr>
          <a:xfrm>
            <a:off x="6993566" y="4889625"/>
            <a:ext cx="4277864" cy="1270001"/>
          </a:xfrm>
          <a:prstGeom prst="leftRightArrow">
            <a:avLst>
              <a:gd name="adj1" fmla="val 32000"/>
              <a:gd name="adj2" fmla="val 4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0" name="Double Arrow"/>
          <p:cNvSpPr/>
          <p:nvPr/>
        </p:nvSpPr>
        <p:spPr>
          <a:xfrm>
            <a:off x="13457626" y="4889625"/>
            <a:ext cx="4277864" cy="1270001"/>
          </a:xfrm>
          <a:prstGeom prst="leftRightArrow">
            <a:avLst>
              <a:gd name="adj1" fmla="val 32000"/>
              <a:gd name="adj2" fmla="val 4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1" name="Channel 2"/>
          <p:cNvSpPr txBox="1"/>
          <p:nvPr/>
        </p:nvSpPr>
        <p:spPr>
          <a:xfrm>
            <a:off x="7697651" y="3694467"/>
            <a:ext cx="2869693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Channel 2</a:t>
            </a:r>
          </a:p>
        </p:txBody>
      </p:sp>
      <p:sp>
        <p:nvSpPr>
          <p:cNvPr id="242" name="Channel 4"/>
          <p:cNvSpPr txBox="1"/>
          <p:nvPr/>
        </p:nvSpPr>
        <p:spPr>
          <a:xfrm>
            <a:off x="14161712" y="3694467"/>
            <a:ext cx="2869693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Channel 4</a:t>
            </a:r>
          </a:p>
        </p:txBody>
      </p:sp>
      <p:sp>
        <p:nvSpPr>
          <p:cNvPr id="243" name="Some overlapping is okay because of MATHS"/>
          <p:cNvSpPr txBox="1"/>
          <p:nvPr/>
        </p:nvSpPr>
        <p:spPr>
          <a:xfrm>
            <a:off x="1294856" y="4044760"/>
            <a:ext cx="5122944" cy="2114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Some overlapping is okay because of MATHS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Multipath Propag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Multipath Propagation</a:t>
            </a:r>
          </a:p>
        </p:txBody>
      </p:sp>
      <p:pic>
        <p:nvPicPr>
          <p:cNvPr id="24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9743" y="4631879"/>
            <a:ext cx="10744514" cy="748926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The same signal may arrive multiple times and at different times"/>
          <p:cNvSpPr txBox="1"/>
          <p:nvPr/>
        </p:nvSpPr>
        <p:spPr>
          <a:xfrm>
            <a:off x="1293464" y="3168055"/>
            <a:ext cx="1742755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 same signal may arrive multiple times and at different times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MIM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MIMO</a:t>
            </a:r>
          </a:p>
        </p:txBody>
      </p:sp>
      <p:sp>
        <p:nvSpPr>
          <p:cNvPr id="250" name="Multiple Input Multiple Output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Multiple Input Multiple Output</a:t>
            </a:r>
          </a:p>
        </p:txBody>
      </p:sp>
      <p:pic>
        <p:nvPicPr>
          <p:cNvPr id="25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23641" y="4185696"/>
            <a:ext cx="8381626" cy="8381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3087" y="4185696"/>
            <a:ext cx="8381627" cy="8381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19883" y="4185696"/>
            <a:ext cx="8381626" cy="8381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03717" y="4185696"/>
            <a:ext cx="8381626" cy="8381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6875" y="10247467"/>
            <a:ext cx="4815516" cy="2592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95490" y="10247467"/>
            <a:ext cx="4815516" cy="2592353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Line"/>
          <p:cNvSpPr/>
          <p:nvPr/>
        </p:nvSpPr>
        <p:spPr>
          <a:xfrm>
            <a:off x="7577346" y="6858000"/>
            <a:ext cx="9229307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8" name="Line"/>
          <p:cNvSpPr/>
          <p:nvPr/>
        </p:nvSpPr>
        <p:spPr>
          <a:xfrm>
            <a:off x="2321463" y="5949830"/>
            <a:ext cx="1448159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9" name="Line"/>
          <p:cNvSpPr/>
          <p:nvPr/>
        </p:nvSpPr>
        <p:spPr>
          <a:xfrm>
            <a:off x="7577346" y="7766170"/>
            <a:ext cx="1448159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0" name="Line"/>
          <p:cNvSpPr/>
          <p:nvPr/>
        </p:nvSpPr>
        <p:spPr>
          <a:xfrm>
            <a:off x="2317871" y="8652878"/>
            <a:ext cx="1974825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1" name="Line"/>
          <p:cNvSpPr/>
          <p:nvPr/>
        </p:nvSpPr>
        <p:spPr>
          <a:xfrm flipV="1">
            <a:off x="6968226" y="3625782"/>
            <a:ext cx="2478598" cy="142219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2" name="Line"/>
          <p:cNvSpPr/>
          <p:nvPr/>
        </p:nvSpPr>
        <p:spPr>
          <a:xfrm>
            <a:off x="9728678" y="3746719"/>
            <a:ext cx="6922370" cy="116480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3" name="Line"/>
          <p:cNvSpPr/>
          <p:nvPr/>
        </p:nvSpPr>
        <p:spPr>
          <a:xfrm flipV="1">
            <a:off x="7106248" y="669560"/>
            <a:ext cx="10654472" cy="488273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4" name="Line"/>
          <p:cNvSpPr/>
          <p:nvPr/>
        </p:nvSpPr>
        <p:spPr>
          <a:xfrm>
            <a:off x="17918021" y="829527"/>
            <a:ext cx="4178935" cy="399554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5" name="Line"/>
          <p:cNvSpPr/>
          <p:nvPr/>
        </p:nvSpPr>
        <p:spPr>
          <a:xfrm>
            <a:off x="2390475" y="9539587"/>
            <a:ext cx="8490582" cy="255776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6" name="Line"/>
          <p:cNvSpPr/>
          <p:nvPr/>
        </p:nvSpPr>
        <p:spPr>
          <a:xfrm flipV="1">
            <a:off x="11435520" y="10029463"/>
            <a:ext cx="5609972" cy="209325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7" name="Line"/>
          <p:cNvSpPr/>
          <p:nvPr/>
        </p:nvSpPr>
        <p:spPr>
          <a:xfrm>
            <a:off x="2551501" y="9120632"/>
            <a:ext cx="12777279" cy="301004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8" name="Line"/>
          <p:cNvSpPr/>
          <p:nvPr/>
        </p:nvSpPr>
        <p:spPr>
          <a:xfrm flipV="1">
            <a:off x="15605334" y="9539588"/>
            <a:ext cx="6504168" cy="25678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269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87659">
            <a:off x="1664927" y="10965534"/>
            <a:ext cx="3486101" cy="1960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848974">
            <a:off x="17651858" y="11126561"/>
            <a:ext cx="3486101" cy="1960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enerational Differen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Generational Differences</a:t>
            </a:r>
          </a:p>
        </p:txBody>
      </p:sp>
      <p:sp>
        <p:nvSpPr>
          <p:cNvPr id="273" name="Frequency bands (900 MHz, 2.4 GHz, 5 GHz, 6 GHz)…"/>
          <p:cNvSpPr txBox="1"/>
          <p:nvPr>
            <p:ph type="body" idx="1"/>
          </p:nvPr>
        </p:nvSpPr>
        <p:spPr>
          <a:xfrm>
            <a:off x="1206500" y="4248503"/>
            <a:ext cx="21971000" cy="8256013"/>
          </a:xfrm>
          <a:prstGeom prst="rect">
            <a:avLst/>
          </a:prstGeom>
        </p:spPr>
        <p:txBody>
          <a:bodyPr/>
          <a:lstStyle/>
          <a:p>
            <a:pPr/>
            <a:r>
              <a:t>Frequency bands (900 MHz, 2.4 GHz, 5 GHz, 6 GHz)</a:t>
            </a:r>
          </a:p>
          <a:p>
            <a:pPr/>
            <a:r>
              <a:t>Modulation techniques</a:t>
            </a:r>
          </a:p>
          <a:p>
            <a:pPr/>
            <a:r>
              <a:t>Channel widths (20 - 80 MHz)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am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Frames</a:t>
            </a:r>
          </a:p>
        </p:txBody>
      </p:sp>
      <p:sp>
        <p:nvSpPr>
          <p:cNvPr id="276" name="What are we sending anyway?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What are we sending anyway?</a:t>
            </a:r>
          </a:p>
        </p:txBody>
      </p:sp>
      <p:pic>
        <p:nvPicPr>
          <p:cNvPr id="27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9287" y="4182702"/>
            <a:ext cx="24622574" cy="2866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9958" y="10214695"/>
            <a:ext cx="23084084" cy="2827218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Connection Line"/>
          <p:cNvSpPr/>
          <p:nvPr/>
        </p:nvSpPr>
        <p:spPr>
          <a:xfrm>
            <a:off x="378234" y="8391635"/>
            <a:ext cx="990271" cy="22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3524" y="12550"/>
                  <a:pt x="10724" y="5350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283" name="Connection Line"/>
          <p:cNvSpPr/>
          <p:nvPr/>
        </p:nvSpPr>
        <p:spPr>
          <a:xfrm>
            <a:off x="1369433" y="8203992"/>
            <a:ext cx="22368984" cy="1954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375" fill="norm" stroke="1" extrusionOk="0">
                <a:moveTo>
                  <a:pt x="21600" y="18375"/>
                </a:moveTo>
                <a:cubicBezTo>
                  <a:pt x="9143" y="2304"/>
                  <a:pt x="1943" y="-3225"/>
                  <a:pt x="0" y="1788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284" name="Connection Line"/>
          <p:cNvSpPr/>
          <p:nvPr/>
        </p:nvSpPr>
        <p:spPr>
          <a:xfrm>
            <a:off x="974924" y="7330279"/>
            <a:ext cx="396696" cy="1097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Frame Siz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Frame Size</a:t>
            </a:r>
          </a:p>
        </p:txBody>
      </p:sp>
      <p:pic>
        <p:nvPicPr>
          <p:cNvPr id="28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9287" y="4182702"/>
            <a:ext cx="24622574" cy="2866709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16"/>
          <p:cNvSpPr txBox="1"/>
          <p:nvPr/>
        </p:nvSpPr>
        <p:spPr>
          <a:xfrm>
            <a:off x="534340" y="7325052"/>
            <a:ext cx="79217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16</a:t>
            </a:r>
          </a:p>
        </p:txBody>
      </p:sp>
      <p:sp>
        <p:nvSpPr>
          <p:cNvPr id="289" name="16"/>
          <p:cNvSpPr txBox="1"/>
          <p:nvPr/>
        </p:nvSpPr>
        <p:spPr>
          <a:xfrm>
            <a:off x="2271604" y="7325052"/>
            <a:ext cx="79217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16</a:t>
            </a:r>
          </a:p>
        </p:txBody>
      </p:sp>
      <p:sp>
        <p:nvSpPr>
          <p:cNvPr id="290" name="0…"/>
          <p:cNvSpPr txBox="1"/>
          <p:nvPr/>
        </p:nvSpPr>
        <p:spPr>
          <a:xfrm>
            <a:off x="16876365" y="7319535"/>
            <a:ext cx="792176" cy="3257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0</a:t>
            </a:r>
          </a:p>
          <a:p>
            <a:pPr algn="ctr"/>
            <a:r>
              <a:t>or</a:t>
            </a:r>
          </a:p>
          <a:p>
            <a:pPr algn="ctr"/>
            <a:r>
              <a:t>32</a:t>
            </a:r>
          </a:p>
        </p:txBody>
      </p:sp>
      <p:sp>
        <p:nvSpPr>
          <p:cNvPr id="291" name="0…"/>
          <p:cNvSpPr txBox="1"/>
          <p:nvPr/>
        </p:nvSpPr>
        <p:spPr>
          <a:xfrm>
            <a:off x="15041534" y="7319535"/>
            <a:ext cx="792176" cy="3257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0</a:t>
            </a:r>
          </a:p>
          <a:p>
            <a:pPr algn="ctr"/>
            <a:r>
              <a:t>or</a:t>
            </a:r>
          </a:p>
          <a:p>
            <a:pPr algn="ctr"/>
            <a:r>
              <a:t>16</a:t>
            </a:r>
          </a:p>
        </p:txBody>
      </p:sp>
      <p:sp>
        <p:nvSpPr>
          <p:cNvPr id="292" name="48"/>
          <p:cNvSpPr txBox="1"/>
          <p:nvPr/>
        </p:nvSpPr>
        <p:spPr>
          <a:xfrm>
            <a:off x="13056060" y="7325052"/>
            <a:ext cx="79217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48</a:t>
            </a:r>
          </a:p>
        </p:txBody>
      </p:sp>
      <p:sp>
        <p:nvSpPr>
          <p:cNvPr id="293" name="0…"/>
          <p:cNvSpPr txBox="1"/>
          <p:nvPr/>
        </p:nvSpPr>
        <p:spPr>
          <a:xfrm>
            <a:off x="10811755" y="7319535"/>
            <a:ext cx="792176" cy="3257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0</a:t>
            </a:r>
          </a:p>
          <a:p>
            <a:pPr algn="ctr"/>
            <a:r>
              <a:t>or</a:t>
            </a:r>
          </a:p>
          <a:p>
            <a:pPr algn="ctr"/>
            <a:r>
              <a:t>16</a:t>
            </a:r>
          </a:p>
        </p:txBody>
      </p:sp>
      <p:sp>
        <p:nvSpPr>
          <p:cNvPr id="294" name="48"/>
          <p:cNvSpPr txBox="1"/>
          <p:nvPr/>
        </p:nvSpPr>
        <p:spPr>
          <a:xfrm>
            <a:off x="8567449" y="7325052"/>
            <a:ext cx="79217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48</a:t>
            </a:r>
          </a:p>
        </p:txBody>
      </p:sp>
      <p:sp>
        <p:nvSpPr>
          <p:cNvPr id="295" name="48"/>
          <p:cNvSpPr txBox="1"/>
          <p:nvPr/>
        </p:nvSpPr>
        <p:spPr>
          <a:xfrm>
            <a:off x="6415159" y="7325052"/>
            <a:ext cx="79217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48</a:t>
            </a:r>
          </a:p>
        </p:txBody>
      </p:sp>
      <p:sp>
        <p:nvSpPr>
          <p:cNvPr id="296" name="48"/>
          <p:cNvSpPr txBox="1"/>
          <p:nvPr/>
        </p:nvSpPr>
        <p:spPr>
          <a:xfrm>
            <a:off x="4262868" y="7325052"/>
            <a:ext cx="79217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48</a:t>
            </a:r>
          </a:p>
        </p:txBody>
      </p:sp>
      <p:sp>
        <p:nvSpPr>
          <p:cNvPr id="297" name="32"/>
          <p:cNvSpPr txBox="1"/>
          <p:nvPr/>
        </p:nvSpPr>
        <p:spPr>
          <a:xfrm>
            <a:off x="22940974" y="7325052"/>
            <a:ext cx="79217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32</a:t>
            </a:r>
          </a:p>
        </p:txBody>
      </p:sp>
      <p:sp>
        <p:nvSpPr>
          <p:cNvPr id="298" name="0…"/>
          <p:cNvSpPr txBox="1"/>
          <p:nvPr/>
        </p:nvSpPr>
        <p:spPr>
          <a:xfrm>
            <a:off x="19400263" y="7319535"/>
            <a:ext cx="1808989" cy="3257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0</a:t>
            </a:r>
          </a:p>
          <a:p>
            <a:pPr algn="ctr"/>
            <a:r>
              <a:t>to</a:t>
            </a:r>
          </a:p>
          <a:p>
            <a:pPr algn="ctr"/>
            <a:r>
              <a:t>18496</a:t>
            </a:r>
          </a:p>
        </p:txBody>
      </p:sp>
      <p:pic>
        <p:nvPicPr>
          <p:cNvPr id="29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9856" y="9064804"/>
            <a:ext cx="3378201" cy="3263901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Bits"/>
          <p:cNvSpPr txBox="1"/>
          <p:nvPr/>
        </p:nvSpPr>
        <p:spPr>
          <a:xfrm>
            <a:off x="6229231" y="11350712"/>
            <a:ext cx="116403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Bits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Frame Control Fiel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Frame Control Field</a:t>
            </a:r>
          </a:p>
        </p:txBody>
      </p:sp>
      <p:pic>
        <p:nvPicPr>
          <p:cNvPr id="30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958" y="3903242"/>
            <a:ext cx="23084084" cy="2827218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2"/>
          <p:cNvSpPr txBox="1"/>
          <p:nvPr/>
        </p:nvSpPr>
        <p:spPr>
          <a:xfrm>
            <a:off x="1408483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305" name="2"/>
          <p:cNvSpPr txBox="1"/>
          <p:nvPr/>
        </p:nvSpPr>
        <p:spPr>
          <a:xfrm>
            <a:off x="3593842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306" name="4"/>
          <p:cNvSpPr txBox="1"/>
          <p:nvPr/>
        </p:nvSpPr>
        <p:spPr>
          <a:xfrm>
            <a:off x="5779200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</a:t>
            </a:r>
          </a:p>
        </p:txBody>
      </p:sp>
      <p:sp>
        <p:nvSpPr>
          <p:cNvPr id="307" name="1"/>
          <p:cNvSpPr txBox="1"/>
          <p:nvPr/>
        </p:nvSpPr>
        <p:spPr>
          <a:xfrm>
            <a:off x="7964558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08" name="1"/>
          <p:cNvSpPr txBox="1"/>
          <p:nvPr/>
        </p:nvSpPr>
        <p:spPr>
          <a:xfrm>
            <a:off x="9850868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09" name="1"/>
          <p:cNvSpPr txBox="1"/>
          <p:nvPr/>
        </p:nvSpPr>
        <p:spPr>
          <a:xfrm>
            <a:off x="20224612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10" name="1"/>
          <p:cNvSpPr txBox="1"/>
          <p:nvPr/>
        </p:nvSpPr>
        <p:spPr>
          <a:xfrm>
            <a:off x="18293253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11" name="1"/>
          <p:cNvSpPr txBox="1"/>
          <p:nvPr/>
        </p:nvSpPr>
        <p:spPr>
          <a:xfrm>
            <a:off x="16107894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12" name="1"/>
          <p:cNvSpPr txBox="1"/>
          <p:nvPr/>
        </p:nvSpPr>
        <p:spPr>
          <a:xfrm>
            <a:off x="14176536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13" name="1"/>
          <p:cNvSpPr txBox="1"/>
          <p:nvPr/>
        </p:nvSpPr>
        <p:spPr>
          <a:xfrm>
            <a:off x="11991178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14" name="1"/>
          <p:cNvSpPr txBox="1"/>
          <p:nvPr/>
        </p:nvSpPr>
        <p:spPr>
          <a:xfrm>
            <a:off x="22364921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15" name="00 unless 802.11ah/Wifi HaLow"/>
          <p:cNvSpPr txBox="1"/>
          <p:nvPr/>
        </p:nvSpPr>
        <p:spPr>
          <a:xfrm>
            <a:off x="856393" y="9717444"/>
            <a:ext cx="8718195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00 unless 802.11ah/Wifi HaLow</a:t>
            </a:r>
          </a:p>
        </p:txBody>
      </p:sp>
      <p:sp>
        <p:nvSpPr>
          <p:cNvPr id="316" name="Line"/>
          <p:cNvSpPr/>
          <p:nvPr/>
        </p:nvSpPr>
        <p:spPr>
          <a:xfrm>
            <a:off x="1635102" y="8458529"/>
            <a:ext cx="1" cy="93478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Frame Control Fiel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Frame Control Field</a:t>
            </a:r>
          </a:p>
        </p:txBody>
      </p:sp>
      <p:pic>
        <p:nvPicPr>
          <p:cNvPr id="31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958" y="3903242"/>
            <a:ext cx="23084084" cy="2827218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2"/>
          <p:cNvSpPr txBox="1"/>
          <p:nvPr/>
        </p:nvSpPr>
        <p:spPr>
          <a:xfrm>
            <a:off x="1408483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321" name="2"/>
          <p:cNvSpPr txBox="1"/>
          <p:nvPr/>
        </p:nvSpPr>
        <p:spPr>
          <a:xfrm>
            <a:off x="3593842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322" name="4"/>
          <p:cNvSpPr txBox="1"/>
          <p:nvPr/>
        </p:nvSpPr>
        <p:spPr>
          <a:xfrm>
            <a:off x="5779200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</a:t>
            </a:r>
          </a:p>
        </p:txBody>
      </p:sp>
      <p:sp>
        <p:nvSpPr>
          <p:cNvPr id="323" name="1"/>
          <p:cNvSpPr txBox="1"/>
          <p:nvPr/>
        </p:nvSpPr>
        <p:spPr>
          <a:xfrm>
            <a:off x="7964558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24" name="1"/>
          <p:cNvSpPr txBox="1"/>
          <p:nvPr/>
        </p:nvSpPr>
        <p:spPr>
          <a:xfrm>
            <a:off x="9850868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25" name="1"/>
          <p:cNvSpPr txBox="1"/>
          <p:nvPr/>
        </p:nvSpPr>
        <p:spPr>
          <a:xfrm>
            <a:off x="20224612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26" name="1"/>
          <p:cNvSpPr txBox="1"/>
          <p:nvPr/>
        </p:nvSpPr>
        <p:spPr>
          <a:xfrm>
            <a:off x="18293253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27" name="1"/>
          <p:cNvSpPr txBox="1"/>
          <p:nvPr/>
        </p:nvSpPr>
        <p:spPr>
          <a:xfrm>
            <a:off x="16107894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28" name="1"/>
          <p:cNvSpPr txBox="1"/>
          <p:nvPr/>
        </p:nvSpPr>
        <p:spPr>
          <a:xfrm>
            <a:off x="14176536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29" name="1"/>
          <p:cNvSpPr txBox="1"/>
          <p:nvPr/>
        </p:nvSpPr>
        <p:spPr>
          <a:xfrm>
            <a:off x="11991178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30" name="1"/>
          <p:cNvSpPr txBox="1"/>
          <p:nvPr/>
        </p:nvSpPr>
        <p:spPr>
          <a:xfrm>
            <a:off x="22364921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31" name="00 for management frame…"/>
          <p:cNvSpPr txBox="1"/>
          <p:nvPr/>
        </p:nvSpPr>
        <p:spPr>
          <a:xfrm>
            <a:off x="787381" y="10022010"/>
            <a:ext cx="7553689" cy="203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00 for management frame</a:t>
            </a:r>
          </a:p>
          <a:p>
            <a:pPr/>
            <a:r>
              <a:t>01 for control frame</a:t>
            </a:r>
          </a:p>
        </p:txBody>
      </p:sp>
      <p:sp>
        <p:nvSpPr>
          <p:cNvPr id="332" name="Line"/>
          <p:cNvSpPr/>
          <p:nvPr/>
        </p:nvSpPr>
        <p:spPr>
          <a:xfrm>
            <a:off x="3820461" y="8458528"/>
            <a:ext cx="1" cy="93478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33" name="10 for data frame…"/>
          <p:cNvSpPr txBox="1"/>
          <p:nvPr/>
        </p:nvSpPr>
        <p:spPr>
          <a:xfrm>
            <a:off x="9597827" y="10022011"/>
            <a:ext cx="6222493" cy="203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10 for data frame</a:t>
            </a:r>
          </a:p>
          <a:p>
            <a:pPr/>
            <a:r>
              <a:t>11 for extension frame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ubtypes of Management Fram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Subtypes of Management Frames</a:t>
            </a:r>
          </a:p>
        </p:txBody>
      </p:sp>
      <p:pic>
        <p:nvPicPr>
          <p:cNvPr id="33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958" y="3903242"/>
            <a:ext cx="23084084" cy="2827218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2"/>
          <p:cNvSpPr txBox="1"/>
          <p:nvPr/>
        </p:nvSpPr>
        <p:spPr>
          <a:xfrm>
            <a:off x="1408483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338" name="2"/>
          <p:cNvSpPr txBox="1"/>
          <p:nvPr/>
        </p:nvSpPr>
        <p:spPr>
          <a:xfrm>
            <a:off x="3593842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339" name="4"/>
          <p:cNvSpPr txBox="1"/>
          <p:nvPr/>
        </p:nvSpPr>
        <p:spPr>
          <a:xfrm>
            <a:off x="5779200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</a:t>
            </a:r>
          </a:p>
        </p:txBody>
      </p:sp>
      <p:sp>
        <p:nvSpPr>
          <p:cNvPr id="340" name="1"/>
          <p:cNvSpPr txBox="1"/>
          <p:nvPr/>
        </p:nvSpPr>
        <p:spPr>
          <a:xfrm>
            <a:off x="7964558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41" name="1"/>
          <p:cNvSpPr txBox="1"/>
          <p:nvPr/>
        </p:nvSpPr>
        <p:spPr>
          <a:xfrm>
            <a:off x="9850868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42" name="1"/>
          <p:cNvSpPr txBox="1"/>
          <p:nvPr/>
        </p:nvSpPr>
        <p:spPr>
          <a:xfrm>
            <a:off x="20224612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43" name="1"/>
          <p:cNvSpPr txBox="1"/>
          <p:nvPr/>
        </p:nvSpPr>
        <p:spPr>
          <a:xfrm>
            <a:off x="18293253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44" name="1"/>
          <p:cNvSpPr txBox="1"/>
          <p:nvPr/>
        </p:nvSpPr>
        <p:spPr>
          <a:xfrm>
            <a:off x="16107894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45" name="1"/>
          <p:cNvSpPr txBox="1"/>
          <p:nvPr/>
        </p:nvSpPr>
        <p:spPr>
          <a:xfrm>
            <a:off x="14176536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46" name="1"/>
          <p:cNvSpPr txBox="1"/>
          <p:nvPr/>
        </p:nvSpPr>
        <p:spPr>
          <a:xfrm>
            <a:off x="11991178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47" name="1"/>
          <p:cNvSpPr txBox="1"/>
          <p:nvPr/>
        </p:nvSpPr>
        <p:spPr>
          <a:xfrm>
            <a:off x="22364921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48" name="Line"/>
          <p:cNvSpPr/>
          <p:nvPr/>
        </p:nvSpPr>
        <p:spPr>
          <a:xfrm>
            <a:off x="6005819" y="8343510"/>
            <a:ext cx="1" cy="17726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9" name="0000 association request…"/>
          <p:cNvSpPr txBox="1"/>
          <p:nvPr/>
        </p:nvSpPr>
        <p:spPr>
          <a:xfrm>
            <a:off x="442325" y="8729892"/>
            <a:ext cx="7928153" cy="4482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0000 association request</a:t>
            </a:r>
          </a:p>
          <a:p>
            <a:pPr/>
            <a:r>
              <a:t>0001 association response</a:t>
            </a:r>
          </a:p>
          <a:p>
            <a:pPr/>
            <a:r>
              <a:t>0010 reassociation request</a:t>
            </a:r>
          </a:p>
          <a:p>
            <a:pPr/>
            <a:r>
              <a:t>0011 reassociation response</a:t>
            </a:r>
          </a:p>
        </p:txBody>
      </p:sp>
      <p:sp>
        <p:nvSpPr>
          <p:cNvPr id="350" name="0100 probe request…"/>
          <p:cNvSpPr txBox="1"/>
          <p:nvPr/>
        </p:nvSpPr>
        <p:spPr>
          <a:xfrm>
            <a:off x="8823962" y="8729892"/>
            <a:ext cx="7342329" cy="4482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0100 probe request</a:t>
            </a:r>
          </a:p>
          <a:p>
            <a:pPr/>
            <a:r>
              <a:t>0101 probe response</a:t>
            </a:r>
          </a:p>
          <a:p>
            <a:pPr/>
            <a:r>
              <a:t>0110 timing advertisement</a:t>
            </a:r>
          </a:p>
          <a:p>
            <a:pPr/>
            <a:r>
              <a:t>0111 reserved</a:t>
            </a:r>
          </a:p>
        </p:txBody>
      </p:sp>
      <p:sp>
        <p:nvSpPr>
          <p:cNvPr id="351" name="1000 beacon…"/>
          <p:cNvSpPr txBox="1"/>
          <p:nvPr/>
        </p:nvSpPr>
        <p:spPr>
          <a:xfrm>
            <a:off x="16619774" y="8729892"/>
            <a:ext cx="5534255" cy="4482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1000 beacon</a:t>
            </a:r>
          </a:p>
          <a:p>
            <a:pPr/>
            <a:r>
              <a:t>1001 ATIM</a:t>
            </a:r>
          </a:p>
          <a:p>
            <a:pPr/>
            <a:r>
              <a:t>1010 disassociation</a:t>
            </a:r>
          </a:p>
          <a:p>
            <a:pPr/>
            <a:r>
              <a:t>1011 authentication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Abstra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Abstraction</a:t>
            </a:r>
          </a:p>
        </p:txBody>
      </p:sp>
      <p:pic>
        <p:nvPicPr>
          <p:cNvPr id="17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49097" y="5667041"/>
            <a:ext cx="17425319" cy="7745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13234" y="3762845"/>
            <a:ext cx="7552389" cy="424822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Layers"/>
          <p:cNvSpPr txBox="1"/>
          <p:nvPr/>
        </p:nvSpPr>
        <p:spPr>
          <a:xfrm>
            <a:off x="7113419" y="3685636"/>
            <a:ext cx="192054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Layers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ubtypes of Management Frames Continu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89572">
              <a:defRPr spc="-166" sz="8330"/>
            </a:lvl1pPr>
          </a:lstStyle>
          <a:p>
            <a:pPr/>
            <a:r>
              <a:t>Subtypes of Management Frames Continued</a:t>
            </a:r>
          </a:p>
        </p:txBody>
      </p:sp>
      <p:pic>
        <p:nvPicPr>
          <p:cNvPr id="35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958" y="3903242"/>
            <a:ext cx="23084084" cy="2827218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2"/>
          <p:cNvSpPr txBox="1"/>
          <p:nvPr/>
        </p:nvSpPr>
        <p:spPr>
          <a:xfrm>
            <a:off x="1408483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356" name="2"/>
          <p:cNvSpPr txBox="1"/>
          <p:nvPr/>
        </p:nvSpPr>
        <p:spPr>
          <a:xfrm>
            <a:off x="3593842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357" name="4"/>
          <p:cNvSpPr txBox="1"/>
          <p:nvPr/>
        </p:nvSpPr>
        <p:spPr>
          <a:xfrm>
            <a:off x="5779200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</a:t>
            </a:r>
          </a:p>
        </p:txBody>
      </p:sp>
      <p:sp>
        <p:nvSpPr>
          <p:cNvPr id="358" name="1"/>
          <p:cNvSpPr txBox="1"/>
          <p:nvPr/>
        </p:nvSpPr>
        <p:spPr>
          <a:xfrm>
            <a:off x="7964558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59" name="1"/>
          <p:cNvSpPr txBox="1"/>
          <p:nvPr/>
        </p:nvSpPr>
        <p:spPr>
          <a:xfrm>
            <a:off x="9850868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60" name="1"/>
          <p:cNvSpPr txBox="1"/>
          <p:nvPr/>
        </p:nvSpPr>
        <p:spPr>
          <a:xfrm>
            <a:off x="20224612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61" name="1"/>
          <p:cNvSpPr txBox="1"/>
          <p:nvPr/>
        </p:nvSpPr>
        <p:spPr>
          <a:xfrm>
            <a:off x="18293253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62" name="1"/>
          <p:cNvSpPr txBox="1"/>
          <p:nvPr/>
        </p:nvSpPr>
        <p:spPr>
          <a:xfrm>
            <a:off x="16107894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63" name="1"/>
          <p:cNvSpPr txBox="1"/>
          <p:nvPr/>
        </p:nvSpPr>
        <p:spPr>
          <a:xfrm>
            <a:off x="14176536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64" name="1"/>
          <p:cNvSpPr txBox="1"/>
          <p:nvPr/>
        </p:nvSpPr>
        <p:spPr>
          <a:xfrm>
            <a:off x="11991178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65" name="1"/>
          <p:cNvSpPr txBox="1"/>
          <p:nvPr/>
        </p:nvSpPr>
        <p:spPr>
          <a:xfrm>
            <a:off x="22364921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66" name="Line"/>
          <p:cNvSpPr/>
          <p:nvPr/>
        </p:nvSpPr>
        <p:spPr>
          <a:xfrm>
            <a:off x="6005819" y="8343510"/>
            <a:ext cx="1" cy="17726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7" name="1100 deauthentication…"/>
          <p:cNvSpPr txBox="1"/>
          <p:nvPr/>
        </p:nvSpPr>
        <p:spPr>
          <a:xfrm>
            <a:off x="442325" y="8729892"/>
            <a:ext cx="6190184" cy="4482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1100 deauthentication</a:t>
            </a:r>
          </a:p>
          <a:p>
            <a:pPr/>
            <a:r>
              <a:t>1101 action</a:t>
            </a:r>
          </a:p>
          <a:p>
            <a:pPr/>
            <a:r>
              <a:t>1110 action no ack</a:t>
            </a:r>
          </a:p>
          <a:p>
            <a:pPr/>
            <a:r>
              <a:t>1111 reserved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ubtypes of Frame Typ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Subtypes of Frame Types</a:t>
            </a:r>
          </a:p>
        </p:txBody>
      </p:sp>
      <p:pic>
        <p:nvPicPr>
          <p:cNvPr id="37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958" y="3903242"/>
            <a:ext cx="23084084" cy="2827218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2"/>
          <p:cNvSpPr txBox="1"/>
          <p:nvPr/>
        </p:nvSpPr>
        <p:spPr>
          <a:xfrm>
            <a:off x="1408483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372" name="2"/>
          <p:cNvSpPr txBox="1"/>
          <p:nvPr/>
        </p:nvSpPr>
        <p:spPr>
          <a:xfrm>
            <a:off x="3593842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373" name="4"/>
          <p:cNvSpPr txBox="1"/>
          <p:nvPr/>
        </p:nvSpPr>
        <p:spPr>
          <a:xfrm>
            <a:off x="5779200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</a:t>
            </a:r>
          </a:p>
        </p:txBody>
      </p:sp>
      <p:sp>
        <p:nvSpPr>
          <p:cNvPr id="374" name="1"/>
          <p:cNvSpPr txBox="1"/>
          <p:nvPr/>
        </p:nvSpPr>
        <p:spPr>
          <a:xfrm>
            <a:off x="7964558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75" name="1"/>
          <p:cNvSpPr txBox="1"/>
          <p:nvPr/>
        </p:nvSpPr>
        <p:spPr>
          <a:xfrm>
            <a:off x="9850868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76" name="1"/>
          <p:cNvSpPr txBox="1"/>
          <p:nvPr/>
        </p:nvSpPr>
        <p:spPr>
          <a:xfrm>
            <a:off x="20224612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77" name="1"/>
          <p:cNvSpPr txBox="1"/>
          <p:nvPr/>
        </p:nvSpPr>
        <p:spPr>
          <a:xfrm>
            <a:off x="18293253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78" name="1"/>
          <p:cNvSpPr txBox="1"/>
          <p:nvPr/>
        </p:nvSpPr>
        <p:spPr>
          <a:xfrm>
            <a:off x="16107894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79" name="1"/>
          <p:cNvSpPr txBox="1"/>
          <p:nvPr/>
        </p:nvSpPr>
        <p:spPr>
          <a:xfrm>
            <a:off x="14176536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80" name="1"/>
          <p:cNvSpPr txBox="1"/>
          <p:nvPr/>
        </p:nvSpPr>
        <p:spPr>
          <a:xfrm>
            <a:off x="11991178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81" name="1"/>
          <p:cNvSpPr txBox="1"/>
          <p:nvPr/>
        </p:nvSpPr>
        <p:spPr>
          <a:xfrm>
            <a:off x="22364921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82" name="Line"/>
          <p:cNvSpPr/>
          <p:nvPr/>
        </p:nvSpPr>
        <p:spPr>
          <a:xfrm>
            <a:off x="6005819" y="8343509"/>
            <a:ext cx="1" cy="143316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3" name="Other frame type subtypes see:…"/>
          <p:cNvSpPr txBox="1"/>
          <p:nvPr/>
        </p:nvSpPr>
        <p:spPr>
          <a:xfrm>
            <a:off x="950242" y="10133825"/>
            <a:ext cx="19562370" cy="203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Other frame type subtypes see:</a:t>
            </a:r>
          </a:p>
          <a:p>
            <a:pPr/>
            <a:r>
              <a:rPr u="sng">
                <a:hlinkClick r:id="rId3" invalidUrl="" action="" tgtFrame="" tooltip="" history="1" highlightClick="0" endSnd="0"/>
              </a:rPr>
              <a:t>https://en.wikipedia.org/wiki/802.11_frame_types#Types_and_subtypes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To and From 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 and From DS</a:t>
            </a:r>
          </a:p>
        </p:txBody>
      </p:sp>
      <p:pic>
        <p:nvPicPr>
          <p:cNvPr id="38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958" y="3903242"/>
            <a:ext cx="23084084" cy="2827218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2"/>
          <p:cNvSpPr txBox="1"/>
          <p:nvPr/>
        </p:nvSpPr>
        <p:spPr>
          <a:xfrm>
            <a:off x="1408483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388" name="2"/>
          <p:cNvSpPr txBox="1"/>
          <p:nvPr/>
        </p:nvSpPr>
        <p:spPr>
          <a:xfrm>
            <a:off x="3593842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389" name="4"/>
          <p:cNvSpPr txBox="1"/>
          <p:nvPr/>
        </p:nvSpPr>
        <p:spPr>
          <a:xfrm>
            <a:off x="5779200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</a:t>
            </a:r>
          </a:p>
        </p:txBody>
      </p:sp>
      <p:sp>
        <p:nvSpPr>
          <p:cNvPr id="390" name="1"/>
          <p:cNvSpPr txBox="1"/>
          <p:nvPr/>
        </p:nvSpPr>
        <p:spPr>
          <a:xfrm>
            <a:off x="7964558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91" name="1"/>
          <p:cNvSpPr txBox="1"/>
          <p:nvPr/>
        </p:nvSpPr>
        <p:spPr>
          <a:xfrm>
            <a:off x="9850868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92" name="1"/>
          <p:cNvSpPr txBox="1"/>
          <p:nvPr/>
        </p:nvSpPr>
        <p:spPr>
          <a:xfrm>
            <a:off x="20224612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93" name="1"/>
          <p:cNvSpPr txBox="1"/>
          <p:nvPr/>
        </p:nvSpPr>
        <p:spPr>
          <a:xfrm>
            <a:off x="18293253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94" name="1"/>
          <p:cNvSpPr txBox="1"/>
          <p:nvPr/>
        </p:nvSpPr>
        <p:spPr>
          <a:xfrm>
            <a:off x="16107894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95" name="1"/>
          <p:cNvSpPr txBox="1"/>
          <p:nvPr/>
        </p:nvSpPr>
        <p:spPr>
          <a:xfrm>
            <a:off x="14176536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96" name="1"/>
          <p:cNvSpPr txBox="1"/>
          <p:nvPr/>
        </p:nvSpPr>
        <p:spPr>
          <a:xfrm>
            <a:off x="11991178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97" name="1"/>
          <p:cNvSpPr txBox="1"/>
          <p:nvPr/>
        </p:nvSpPr>
        <p:spPr>
          <a:xfrm>
            <a:off x="22364921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98" name="Line"/>
          <p:cNvSpPr/>
          <p:nvPr/>
        </p:nvSpPr>
        <p:spPr>
          <a:xfrm>
            <a:off x="8191177" y="8417527"/>
            <a:ext cx="1" cy="143316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9" name="Denotes if a frame is to or from a distributed system…"/>
          <p:cNvSpPr txBox="1"/>
          <p:nvPr/>
        </p:nvSpPr>
        <p:spPr>
          <a:xfrm>
            <a:off x="950242" y="10133825"/>
            <a:ext cx="20392645" cy="2033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Denotes if a frame is to or from a distributed system</a:t>
            </a:r>
          </a:p>
          <a:p>
            <a:pPr/>
            <a:r>
              <a:t>This is how you can have multiple access points serving the same network</a:t>
            </a:r>
          </a:p>
        </p:txBody>
      </p:sp>
      <p:sp>
        <p:nvSpPr>
          <p:cNvPr id="400" name="Line"/>
          <p:cNvSpPr/>
          <p:nvPr/>
        </p:nvSpPr>
        <p:spPr>
          <a:xfrm>
            <a:off x="10077487" y="8417527"/>
            <a:ext cx="1" cy="143316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More Frag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More Fragments</a:t>
            </a:r>
          </a:p>
        </p:txBody>
      </p:sp>
      <p:pic>
        <p:nvPicPr>
          <p:cNvPr id="40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958" y="3903242"/>
            <a:ext cx="23084084" cy="2827218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2"/>
          <p:cNvSpPr txBox="1"/>
          <p:nvPr/>
        </p:nvSpPr>
        <p:spPr>
          <a:xfrm>
            <a:off x="1408483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405" name="2"/>
          <p:cNvSpPr txBox="1"/>
          <p:nvPr/>
        </p:nvSpPr>
        <p:spPr>
          <a:xfrm>
            <a:off x="3593842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406" name="4"/>
          <p:cNvSpPr txBox="1"/>
          <p:nvPr/>
        </p:nvSpPr>
        <p:spPr>
          <a:xfrm>
            <a:off x="5779200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</a:t>
            </a:r>
          </a:p>
        </p:txBody>
      </p:sp>
      <p:sp>
        <p:nvSpPr>
          <p:cNvPr id="407" name="1"/>
          <p:cNvSpPr txBox="1"/>
          <p:nvPr/>
        </p:nvSpPr>
        <p:spPr>
          <a:xfrm>
            <a:off x="7964558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08" name="1"/>
          <p:cNvSpPr txBox="1"/>
          <p:nvPr/>
        </p:nvSpPr>
        <p:spPr>
          <a:xfrm>
            <a:off x="9850868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09" name="1"/>
          <p:cNvSpPr txBox="1"/>
          <p:nvPr/>
        </p:nvSpPr>
        <p:spPr>
          <a:xfrm>
            <a:off x="20224612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10" name="1"/>
          <p:cNvSpPr txBox="1"/>
          <p:nvPr/>
        </p:nvSpPr>
        <p:spPr>
          <a:xfrm>
            <a:off x="18293253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11" name="1"/>
          <p:cNvSpPr txBox="1"/>
          <p:nvPr/>
        </p:nvSpPr>
        <p:spPr>
          <a:xfrm>
            <a:off x="16107894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12" name="1"/>
          <p:cNvSpPr txBox="1"/>
          <p:nvPr/>
        </p:nvSpPr>
        <p:spPr>
          <a:xfrm>
            <a:off x="14176536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13" name="1"/>
          <p:cNvSpPr txBox="1"/>
          <p:nvPr/>
        </p:nvSpPr>
        <p:spPr>
          <a:xfrm>
            <a:off x="11991178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14" name="1"/>
          <p:cNvSpPr txBox="1"/>
          <p:nvPr/>
        </p:nvSpPr>
        <p:spPr>
          <a:xfrm>
            <a:off x="22364921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15" name="Denotes that a frame is only part of a larger transmission and there are ‘more fragments’ on the way"/>
          <p:cNvSpPr txBox="1"/>
          <p:nvPr/>
        </p:nvSpPr>
        <p:spPr>
          <a:xfrm>
            <a:off x="92700" y="10133825"/>
            <a:ext cx="24250193" cy="146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Denotes that a frame is only part of a larger transmission and there are ‘more fragments’ on the way</a:t>
            </a:r>
          </a:p>
        </p:txBody>
      </p:sp>
      <p:sp>
        <p:nvSpPr>
          <p:cNvPr id="416" name="Line"/>
          <p:cNvSpPr/>
          <p:nvPr/>
        </p:nvSpPr>
        <p:spPr>
          <a:xfrm>
            <a:off x="12217797" y="8417527"/>
            <a:ext cx="1" cy="143316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t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Retry</a:t>
            </a:r>
          </a:p>
        </p:txBody>
      </p:sp>
      <p:pic>
        <p:nvPicPr>
          <p:cNvPr id="41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958" y="3903242"/>
            <a:ext cx="23084084" cy="2827218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2"/>
          <p:cNvSpPr txBox="1"/>
          <p:nvPr/>
        </p:nvSpPr>
        <p:spPr>
          <a:xfrm>
            <a:off x="1408483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421" name="2"/>
          <p:cNvSpPr txBox="1"/>
          <p:nvPr/>
        </p:nvSpPr>
        <p:spPr>
          <a:xfrm>
            <a:off x="3593842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422" name="4"/>
          <p:cNvSpPr txBox="1"/>
          <p:nvPr/>
        </p:nvSpPr>
        <p:spPr>
          <a:xfrm>
            <a:off x="5779200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</a:t>
            </a:r>
          </a:p>
        </p:txBody>
      </p:sp>
      <p:sp>
        <p:nvSpPr>
          <p:cNvPr id="423" name="1"/>
          <p:cNvSpPr txBox="1"/>
          <p:nvPr/>
        </p:nvSpPr>
        <p:spPr>
          <a:xfrm>
            <a:off x="7964558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24" name="1"/>
          <p:cNvSpPr txBox="1"/>
          <p:nvPr/>
        </p:nvSpPr>
        <p:spPr>
          <a:xfrm>
            <a:off x="9850868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25" name="1"/>
          <p:cNvSpPr txBox="1"/>
          <p:nvPr/>
        </p:nvSpPr>
        <p:spPr>
          <a:xfrm>
            <a:off x="20224612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26" name="1"/>
          <p:cNvSpPr txBox="1"/>
          <p:nvPr/>
        </p:nvSpPr>
        <p:spPr>
          <a:xfrm>
            <a:off x="18293253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27" name="1"/>
          <p:cNvSpPr txBox="1"/>
          <p:nvPr/>
        </p:nvSpPr>
        <p:spPr>
          <a:xfrm>
            <a:off x="16107894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28" name="1"/>
          <p:cNvSpPr txBox="1"/>
          <p:nvPr/>
        </p:nvSpPr>
        <p:spPr>
          <a:xfrm>
            <a:off x="14176536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29" name="1"/>
          <p:cNvSpPr txBox="1"/>
          <p:nvPr/>
        </p:nvSpPr>
        <p:spPr>
          <a:xfrm>
            <a:off x="11991178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30" name="1"/>
          <p:cNvSpPr txBox="1"/>
          <p:nvPr/>
        </p:nvSpPr>
        <p:spPr>
          <a:xfrm>
            <a:off x="22364921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31" name="This is a retransmission of an earlier frame"/>
          <p:cNvSpPr txBox="1"/>
          <p:nvPr/>
        </p:nvSpPr>
        <p:spPr>
          <a:xfrm>
            <a:off x="6425225" y="10133825"/>
            <a:ext cx="1158514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This is a retransmission of an earlier frame</a:t>
            </a:r>
          </a:p>
        </p:txBody>
      </p:sp>
      <p:sp>
        <p:nvSpPr>
          <p:cNvPr id="432" name="Line"/>
          <p:cNvSpPr/>
          <p:nvPr/>
        </p:nvSpPr>
        <p:spPr>
          <a:xfrm>
            <a:off x="14403155" y="8417527"/>
            <a:ext cx="1" cy="143316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ower Manage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Power Management</a:t>
            </a:r>
          </a:p>
        </p:txBody>
      </p:sp>
      <p:pic>
        <p:nvPicPr>
          <p:cNvPr id="43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958" y="3903242"/>
            <a:ext cx="23084084" cy="2827218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2"/>
          <p:cNvSpPr txBox="1"/>
          <p:nvPr/>
        </p:nvSpPr>
        <p:spPr>
          <a:xfrm>
            <a:off x="1408483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437" name="2"/>
          <p:cNvSpPr txBox="1"/>
          <p:nvPr/>
        </p:nvSpPr>
        <p:spPr>
          <a:xfrm>
            <a:off x="3593842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438" name="4"/>
          <p:cNvSpPr txBox="1"/>
          <p:nvPr/>
        </p:nvSpPr>
        <p:spPr>
          <a:xfrm>
            <a:off x="5779200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</a:t>
            </a:r>
          </a:p>
        </p:txBody>
      </p:sp>
      <p:sp>
        <p:nvSpPr>
          <p:cNvPr id="439" name="1"/>
          <p:cNvSpPr txBox="1"/>
          <p:nvPr/>
        </p:nvSpPr>
        <p:spPr>
          <a:xfrm>
            <a:off x="7964558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40" name="1"/>
          <p:cNvSpPr txBox="1"/>
          <p:nvPr/>
        </p:nvSpPr>
        <p:spPr>
          <a:xfrm>
            <a:off x="9850868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41" name="1"/>
          <p:cNvSpPr txBox="1"/>
          <p:nvPr/>
        </p:nvSpPr>
        <p:spPr>
          <a:xfrm>
            <a:off x="20224612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42" name="1"/>
          <p:cNvSpPr txBox="1"/>
          <p:nvPr/>
        </p:nvSpPr>
        <p:spPr>
          <a:xfrm>
            <a:off x="18293253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43" name="1"/>
          <p:cNvSpPr txBox="1"/>
          <p:nvPr/>
        </p:nvSpPr>
        <p:spPr>
          <a:xfrm>
            <a:off x="16107894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44" name="1"/>
          <p:cNvSpPr txBox="1"/>
          <p:nvPr/>
        </p:nvSpPr>
        <p:spPr>
          <a:xfrm>
            <a:off x="14176536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45" name="1"/>
          <p:cNvSpPr txBox="1"/>
          <p:nvPr/>
        </p:nvSpPr>
        <p:spPr>
          <a:xfrm>
            <a:off x="11991178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46" name="1"/>
          <p:cNvSpPr txBox="1"/>
          <p:nvPr/>
        </p:nvSpPr>
        <p:spPr>
          <a:xfrm>
            <a:off x="22364921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47" name="Please hold, I’m going to nap…"/>
          <p:cNvSpPr txBox="1"/>
          <p:nvPr/>
        </p:nvSpPr>
        <p:spPr>
          <a:xfrm>
            <a:off x="11754740" y="10133825"/>
            <a:ext cx="9159546" cy="3257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Please hold, I’m going to nap</a:t>
            </a:r>
          </a:p>
          <a:p>
            <a:pPr/>
            <a:r>
              <a:t>&amp;</a:t>
            </a:r>
          </a:p>
          <a:p>
            <a:pPr/>
            <a:r>
              <a:t>Okies, I’m awake, send the datas</a:t>
            </a:r>
          </a:p>
        </p:txBody>
      </p:sp>
      <p:sp>
        <p:nvSpPr>
          <p:cNvPr id="448" name="Line"/>
          <p:cNvSpPr/>
          <p:nvPr/>
        </p:nvSpPr>
        <p:spPr>
          <a:xfrm>
            <a:off x="16334513" y="8417526"/>
            <a:ext cx="1" cy="143316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More Dat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More Data</a:t>
            </a:r>
          </a:p>
        </p:txBody>
      </p:sp>
      <p:pic>
        <p:nvPicPr>
          <p:cNvPr id="45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958" y="3903242"/>
            <a:ext cx="23084084" cy="2827218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2"/>
          <p:cNvSpPr txBox="1"/>
          <p:nvPr/>
        </p:nvSpPr>
        <p:spPr>
          <a:xfrm>
            <a:off x="1408483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453" name="2"/>
          <p:cNvSpPr txBox="1"/>
          <p:nvPr/>
        </p:nvSpPr>
        <p:spPr>
          <a:xfrm>
            <a:off x="3593842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454" name="4"/>
          <p:cNvSpPr txBox="1"/>
          <p:nvPr/>
        </p:nvSpPr>
        <p:spPr>
          <a:xfrm>
            <a:off x="5779200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</a:t>
            </a:r>
          </a:p>
        </p:txBody>
      </p:sp>
      <p:sp>
        <p:nvSpPr>
          <p:cNvPr id="455" name="1"/>
          <p:cNvSpPr txBox="1"/>
          <p:nvPr/>
        </p:nvSpPr>
        <p:spPr>
          <a:xfrm>
            <a:off x="7964558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56" name="1"/>
          <p:cNvSpPr txBox="1"/>
          <p:nvPr/>
        </p:nvSpPr>
        <p:spPr>
          <a:xfrm>
            <a:off x="9850868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57" name="1"/>
          <p:cNvSpPr txBox="1"/>
          <p:nvPr/>
        </p:nvSpPr>
        <p:spPr>
          <a:xfrm>
            <a:off x="20224612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58" name="1"/>
          <p:cNvSpPr txBox="1"/>
          <p:nvPr/>
        </p:nvSpPr>
        <p:spPr>
          <a:xfrm>
            <a:off x="18293253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59" name="1"/>
          <p:cNvSpPr txBox="1"/>
          <p:nvPr/>
        </p:nvSpPr>
        <p:spPr>
          <a:xfrm>
            <a:off x="16107894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60" name="1"/>
          <p:cNvSpPr txBox="1"/>
          <p:nvPr/>
        </p:nvSpPr>
        <p:spPr>
          <a:xfrm>
            <a:off x="14176536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61" name="1"/>
          <p:cNvSpPr txBox="1"/>
          <p:nvPr/>
        </p:nvSpPr>
        <p:spPr>
          <a:xfrm>
            <a:off x="11991178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62" name="1"/>
          <p:cNvSpPr txBox="1"/>
          <p:nvPr/>
        </p:nvSpPr>
        <p:spPr>
          <a:xfrm>
            <a:off x="22364921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63" name="But wait, there’s more!"/>
          <p:cNvSpPr txBox="1"/>
          <p:nvPr/>
        </p:nvSpPr>
        <p:spPr>
          <a:xfrm>
            <a:off x="11754740" y="11358542"/>
            <a:ext cx="621152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But wait, there’s more!</a:t>
            </a:r>
          </a:p>
        </p:txBody>
      </p:sp>
      <p:sp>
        <p:nvSpPr>
          <p:cNvPr id="464" name="Line"/>
          <p:cNvSpPr/>
          <p:nvPr/>
        </p:nvSpPr>
        <p:spPr>
          <a:xfrm flipH="1">
            <a:off x="16391461" y="8417526"/>
            <a:ext cx="2128413" cy="212841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465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23029" y="8387302"/>
            <a:ext cx="5233809" cy="52338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rotected Fra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Protected Frame</a:t>
            </a:r>
          </a:p>
        </p:txBody>
      </p:sp>
      <p:pic>
        <p:nvPicPr>
          <p:cNvPr id="46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958" y="3903242"/>
            <a:ext cx="23084084" cy="2827218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2"/>
          <p:cNvSpPr txBox="1"/>
          <p:nvPr/>
        </p:nvSpPr>
        <p:spPr>
          <a:xfrm>
            <a:off x="1408483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470" name="2"/>
          <p:cNvSpPr txBox="1"/>
          <p:nvPr/>
        </p:nvSpPr>
        <p:spPr>
          <a:xfrm>
            <a:off x="3593842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471" name="4"/>
          <p:cNvSpPr txBox="1"/>
          <p:nvPr/>
        </p:nvSpPr>
        <p:spPr>
          <a:xfrm>
            <a:off x="5779200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</a:t>
            </a:r>
          </a:p>
        </p:txBody>
      </p:sp>
      <p:sp>
        <p:nvSpPr>
          <p:cNvPr id="472" name="1"/>
          <p:cNvSpPr txBox="1"/>
          <p:nvPr/>
        </p:nvSpPr>
        <p:spPr>
          <a:xfrm>
            <a:off x="7964558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73" name="1"/>
          <p:cNvSpPr txBox="1"/>
          <p:nvPr/>
        </p:nvSpPr>
        <p:spPr>
          <a:xfrm>
            <a:off x="9850868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74" name="1"/>
          <p:cNvSpPr txBox="1"/>
          <p:nvPr/>
        </p:nvSpPr>
        <p:spPr>
          <a:xfrm>
            <a:off x="20224612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75" name="1"/>
          <p:cNvSpPr txBox="1"/>
          <p:nvPr/>
        </p:nvSpPr>
        <p:spPr>
          <a:xfrm>
            <a:off x="18293253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76" name="1"/>
          <p:cNvSpPr txBox="1"/>
          <p:nvPr/>
        </p:nvSpPr>
        <p:spPr>
          <a:xfrm>
            <a:off x="16107894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77" name="1"/>
          <p:cNvSpPr txBox="1"/>
          <p:nvPr/>
        </p:nvSpPr>
        <p:spPr>
          <a:xfrm>
            <a:off x="14176536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78" name="1"/>
          <p:cNvSpPr txBox="1"/>
          <p:nvPr/>
        </p:nvSpPr>
        <p:spPr>
          <a:xfrm>
            <a:off x="11991178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79" name="1"/>
          <p:cNvSpPr txBox="1"/>
          <p:nvPr/>
        </p:nvSpPr>
        <p:spPr>
          <a:xfrm>
            <a:off x="22364921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80" name="Is this a protected frame?"/>
          <p:cNvSpPr txBox="1"/>
          <p:nvPr/>
        </p:nvSpPr>
        <p:spPr>
          <a:xfrm>
            <a:off x="16608536" y="9995801"/>
            <a:ext cx="708142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Is this a protected frame?</a:t>
            </a:r>
          </a:p>
        </p:txBody>
      </p:sp>
      <p:sp>
        <p:nvSpPr>
          <p:cNvPr id="481" name="Line"/>
          <p:cNvSpPr/>
          <p:nvPr/>
        </p:nvSpPr>
        <p:spPr>
          <a:xfrm>
            <a:off x="20451231" y="8348515"/>
            <a:ext cx="1" cy="143316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rotected Fram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Protected Frames</a:t>
            </a:r>
          </a:p>
        </p:txBody>
      </p:sp>
      <p:sp>
        <p:nvSpPr>
          <p:cNvPr id="484" name="We can encrypt frames now???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We can encrypt frames now???</a:t>
            </a:r>
          </a:p>
        </p:txBody>
      </p:sp>
      <p:sp>
        <p:nvSpPr>
          <p:cNvPr id="485" name="YES! Optional for WPA2 and required for WPA3… except for…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YES! Optional for WPA2 and required for WPA3… except for…</a:t>
            </a:r>
          </a:p>
          <a:p>
            <a:pPr/>
            <a:r>
              <a:t>Beacons</a:t>
            </a:r>
          </a:p>
          <a:p>
            <a:pPr/>
            <a:r>
              <a:t>Probes</a:t>
            </a:r>
          </a:p>
          <a:p>
            <a:pPr/>
            <a:r>
              <a:t>Authentication</a:t>
            </a:r>
          </a:p>
          <a:p>
            <a:pPr/>
            <a:r>
              <a:t>Association</a:t>
            </a:r>
          </a:p>
          <a:p>
            <a:pPr/>
            <a:r>
              <a:t>ATIM</a:t>
            </a:r>
          </a:p>
          <a:p>
            <a:pPr/>
            <a:r>
              <a:t>Channel Switch Announcement as Broadcast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High Throughput Control / Ord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High Throughput Control / Order</a:t>
            </a:r>
          </a:p>
        </p:txBody>
      </p:sp>
      <p:pic>
        <p:nvPicPr>
          <p:cNvPr id="48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958" y="3903242"/>
            <a:ext cx="23084084" cy="2827218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2"/>
          <p:cNvSpPr txBox="1"/>
          <p:nvPr/>
        </p:nvSpPr>
        <p:spPr>
          <a:xfrm>
            <a:off x="1408483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490" name="2"/>
          <p:cNvSpPr txBox="1"/>
          <p:nvPr/>
        </p:nvSpPr>
        <p:spPr>
          <a:xfrm>
            <a:off x="3593842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491" name="4"/>
          <p:cNvSpPr txBox="1"/>
          <p:nvPr/>
        </p:nvSpPr>
        <p:spPr>
          <a:xfrm>
            <a:off x="5779200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</a:t>
            </a:r>
          </a:p>
        </p:txBody>
      </p:sp>
      <p:sp>
        <p:nvSpPr>
          <p:cNvPr id="492" name="1"/>
          <p:cNvSpPr txBox="1"/>
          <p:nvPr/>
        </p:nvSpPr>
        <p:spPr>
          <a:xfrm>
            <a:off x="7964558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93" name="1"/>
          <p:cNvSpPr txBox="1"/>
          <p:nvPr/>
        </p:nvSpPr>
        <p:spPr>
          <a:xfrm>
            <a:off x="9850868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94" name="1"/>
          <p:cNvSpPr txBox="1"/>
          <p:nvPr/>
        </p:nvSpPr>
        <p:spPr>
          <a:xfrm>
            <a:off x="20224612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95" name="1"/>
          <p:cNvSpPr txBox="1"/>
          <p:nvPr/>
        </p:nvSpPr>
        <p:spPr>
          <a:xfrm>
            <a:off x="18293253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96" name="1"/>
          <p:cNvSpPr txBox="1"/>
          <p:nvPr/>
        </p:nvSpPr>
        <p:spPr>
          <a:xfrm>
            <a:off x="16107894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97" name="1"/>
          <p:cNvSpPr txBox="1"/>
          <p:nvPr/>
        </p:nvSpPr>
        <p:spPr>
          <a:xfrm>
            <a:off x="14176536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98" name="1"/>
          <p:cNvSpPr txBox="1"/>
          <p:nvPr/>
        </p:nvSpPr>
        <p:spPr>
          <a:xfrm>
            <a:off x="11991178" y="7325960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499" name="1"/>
          <p:cNvSpPr txBox="1"/>
          <p:nvPr/>
        </p:nvSpPr>
        <p:spPr>
          <a:xfrm>
            <a:off x="22364921" y="7325960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500" name="Indicates QoS or a high throughput control field"/>
          <p:cNvSpPr txBox="1"/>
          <p:nvPr/>
        </p:nvSpPr>
        <p:spPr>
          <a:xfrm>
            <a:off x="10788581" y="9995801"/>
            <a:ext cx="1304330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Indicates QoS or a high throughput control field</a:t>
            </a:r>
          </a:p>
        </p:txBody>
      </p:sp>
      <p:sp>
        <p:nvSpPr>
          <p:cNvPr id="501" name="Line"/>
          <p:cNvSpPr/>
          <p:nvPr/>
        </p:nvSpPr>
        <p:spPr>
          <a:xfrm>
            <a:off x="22591540" y="8348514"/>
            <a:ext cx="1" cy="143316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Interpret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Interpretation</a:t>
            </a:r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43031" y="5127541"/>
            <a:ext cx="6497938" cy="6497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1088" y="5967770"/>
            <a:ext cx="4817480" cy="481748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tandards"/>
          <p:cNvSpPr txBox="1"/>
          <p:nvPr/>
        </p:nvSpPr>
        <p:spPr>
          <a:xfrm>
            <a:off x="2952426" y="4967644"/>
            <a:ext cx="2914804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Standards</a:t>
            </a:r>
          </a:p>
        </p:txBody>
      </p:sp>
      <p:pic>
        <p:nvPicPr>
          <p:cNvPr id="18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16770" y="5900787"/>
            <a:ext cx="4546326" cy="4951445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Developer"/>
          <p:cNvSpPr txBox="1"/>
          <p:nvPr/>
        </p:nvSpPr>
        <p:spPr>
          <a:xfrm>
            <a:off x="10803999" y="4173535"/>
            <a:ext cx="288005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Developer</a:t>
            </a:r>
          </a:p>
        </p:txBody>
      </p:sp>
      <p:sp>
        <p:nvSpPr>
          <p:cNvPr id="186" name="Implementation"/>
          <p:cNvSpPr txBox="1"/>
          <p:nvPr/>
        </p:nvSpPr>
        <p:spPr>
          <a:xfrm>
            <a:off x="18620824" y="4967644"/>
            <a:ext cx="4338220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Implementation</a:t>
            </a:r>
          </a:p>
        </p:txBody>
      </p:sp>
      <p:sp>
        <p:nvSpPr>
          <p:cNvPr id="187" name="Arrow"/>
          <p:cNvSpPr/>
          <p:nvPr/>
        </p:nvSpPr>
        <p:spPr>
          <a:xfrm>
            <a:off x="8083429" y="7554343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8" name="Arrow"/>
          <p:cNvSpPr/>
          <p:nvPr/>
        </p:nvSpPr>
        <p:spPr>
          <a:xfrm>
            <a:off x="15858706" y="7554343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Frame Address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Frame Addresses</a:t>
            </a:r>
          </a:p>
        </p:txBody>
      </p:sp>
      <p:sp>
        <p:nvSpPr>
          <p:cNvPr id="504" name="To an Access Point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To an Access Point</a:t>
            </a:r>
          </a:p>
        </p:txBody>
      </p:sp>
      <p:pic>
        <p:nvPicPr>
          <p:cNvPr id="50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9287" y="4182702"/>
            <a:ext cx="24622574" cy="2866709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Line"/>
          <p:cNvSpPr/>
          <p:nvPr/>
        </p:nvSpPr>
        <p:spPr>
          <a:xfrm>
            <a:off x="13551057" y="7165258"/>
            <a:ext cx="1" cy="143316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7" name="Line"/>
          <p:cNvSpPr/>
          <p:nvPr/>
        </p:nvSpPr>
        <p:spPr>
          <a:xfrm>
            <a:off x="9238329" y="7165258"/>
            <a:ext cx="1" cy="143316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8" name="Line"/>
          <p:cNvSpPr/>
          <p:nvPr/>
        </p:nvSpPr>
        <p:spPr>
          <a:xfrm>
            <a:off x="6949933" y="7165258"/>
            <a:ext cx="1" cy="143316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9" name="Line"/>
          <p:cNvSpPr/>
          <p:nvPr/>
        </p:nvSpPr>
        <p:spPr>
          <a:xfrm>
            <a:off x="4661537" y="7165258"/>
            <a:ext cx="1" cy="143316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10" name="Address 1: BSSID…"/>
          <p:cNvSpPr txBox="1"/>
          <p:nvPr/>
        </p:nvSpPr>
        <p:spPr>
          <a:xfrm>
            <a:off x="5319125" y="8892535"/>
            <a:ext cx="6279795" cy="4482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Address 1: BSSID</a:t>
            </a:r>
          </a:p>
          <a:p>
            <a:pPr/>
            <a:r>
              <a:t>Address 2: Source</a:t>
            </a:r>
          </a:p>
          <a:p>
            <a:pPr/>
            <a:r>
              <a:t>Address 3: Destination</a:t>
            </a:r>
          </a:p>
          <a:p>
            <a:pPr/>
            <a:r>
              <a:t>Address 4: Not used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Frame Address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Frame Addresses</a:t>
            </a:r>
          </a:p>
        </p:txBody>
      </p:sp>
      <p:sp>
        <p:nvSpPr>
          <p:cNvPr id="513" name="From an Access point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From an Access point</a:t>
            </a:r>
          </a:p>
        </p:txBody>
      </p:sp>
      <p:pic>
        <p:nvPicPr>
          <p:cNvPr id="51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9287" y="4182702"/>
            <a:ext cx="24622574" cy="2866709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Line"/>
          <p:cNvSpPr/>
          <p:nvPr/>
        </p:nvSpPr>
        <p:spPr>
          <a:xfrm>
            <a:off x="13551057" y="7165258"/>
            <a:ext cx="1" cy="143316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16" name="Line"/>
          <p:cNvSpPr/>
          <p:nvPr/>
        </p:nvSpPr>
        <p:spPr>
          <a:xfrm>
            <a:off x="9238329" y="7165258"/>
            <a:ext cx="1" cy="143316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17" name="Line"/>
          <p:cNvSpPr/>
          <p:nvPr/>
        </p:nvSpPr>
        <p:spPr>
          <a:xfrm>
            <a:off x="6949933" y="7165258"/>
            <a:ext cx="1" cy="143316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18" name="Line"/>
          <p:cNvSpPr/>
          <p:nvPr/>
        </p:nvSpPr>
        <p:spPr>
          <a:xfrm>
            <a:off x="4661537" y="7165258"/>
            <a:ext cx="1" cy="143316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19" name="Address 1: Destination…"/>
          <p:cNvSpPr txBox="1"/>
          <p:nvPr/>
        </p:nvSpPr>
        <p:spPr>
          <a:xfrm>
            <a:off x="5319125" y="8892535"/>
            <a:ext cx="6279795" cy="4482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Address 1: Destination</a:t>
            </a:r>
          </a:p>
          <a:p>
            <a:pPr/>
            <a:r>
              <a:t>Address 2: BSSID</a:t>
            </a:r>
          </a:p>
          <a:p>
            <a:pPr/>
            <a:r>
              <a:t>Address 3: Source</a:t>
            </a:r>
          </a:p>
          <a:p>
            <a:pPr/>
            <a:r>
              <a:t>Address 4: Not used</a:t>
            </a:r>
          </a:p>
        </p:txBody>
      </p:sp>
      <p:sp>
        <p:nvSpPr>
          <p:cNvPr id="520" name="Sniffing enabled BY DESIGN"/>
          <p:cNvSpPr txBox="1"/>
          <p:nvPr/>
        </p:nvSpPr>
        <p:spPr>
          <a:xfrm>
            <a:off x="14911699" y="10361550"/>
            <a:ext cx="791718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Sniffing enabled BY DESIGN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Frame Check Sequ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Frame Check Sequence</a:t>
            </a:r>
          </a:p>
        </p:txBody>
      </p:sp>
      <p:pic>
        <p:nvPicPr>
          <p:cNvPr id="52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9287" y="4182702"/>
            <a:ext cx="24622574" cy="2866709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Line"/>
          <p:cNvSpPr/>
          <p:nvPr/>
        </p:nvSpPr>
        <p:spPr>
          <a:xfrm>
            <a:off x="23419676" y="7165258"/>
            <a:ext cx="1" cy="143316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5" name="32 bit Cyclic Redundancy Check"/>
          <p:cNvSpPr txBox="1"/>
          <p:nvPr/>
        </p:nvSpPr>
        <p:spPr>
          <a:xfrm>
            <a:off x="15187744" y="9119346"/>
            <a:ext cx="902360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32 bit Cyclic Redundancy Check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Look at our surrounding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Look at our surroundings</a:t>
            </a:r>
          </a:p>
        </p:txBody>
      </p:sp>
      <p:pic>
        <p:nvPicPr>
          <p:cNvPr id="528" name="iwlistscan.png" descr="iwlistsca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2139" y="3232489"/>
            <a:ext cx="8063725" cy="9700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iwlistscangrep.png" descr="iwlistscangre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42093" y="9552330"/>
            <a:ext cx="9122999" cy="1858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39592" y="3270609"/>
            <a:ext cx="8128001" cy="4546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Let’s List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Let’s Listen</a:t>
            </a:r>
          </a:p>
        </p:txBody>
      </p:sp>
      <p:pic>
        <p:nvPicPr>
          <p:cNvPr id="533" name="airmonstart.png" descr="airmonstar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3752" y="2893203"/>
            <a:ext cx="11285750" cy="4359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airodump.png" descr="airodum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1253" y="9370803"/>
            <a:ext cx="9715501" cy="1409701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airodump-ng wlan1 -w lab —essid=wifilab-target-wep"/>
          <p:cNvSpPr txBox="1"/>
          <p:nvPr/>
        </p:nvSpPr>
        <p:spPr>
          <a:xfrm>
            <a:off x="1178445" y="7972293"/>
            <a:ext cx="14777010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airodump-ng wlan1 -w lab —essid=wifilab-target-wep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First Fra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First Frame</a:t>
            </a:r>
          </a:p>
        </p:txBody>
      </p:sp>
      <p:pic>
        <p:nvPicPr>
          <p:cNvPr id="538" name="wepbeacon.png" descr="wepbeac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085" y="3311421"/>
            <a:ext cx="15886586" cy="8985534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Information we have…"/>
          <p:cNvSpPr txBox="1"/>
          <p:nvPr/>
        </p:nvSpPr>
        <p:spPr>
          <a:xfrm>
            <a:off x="17695155" y="3371630"/>
            <a:ext cx="5634839" cy="4482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u="sng"/>
            </a:pPr>
            <a:r>
              <a:t>Information we have</a:t>
            </a:r>
          </a:p>
          <a:p>
            <a:pPr marL="609600" indent="-609600">
              <a:buSzPct val="123000"/>
              <a:buChar char="•"/>
            </a:pPr>
            <a:r>
              <a:t>Addresses</a:t>
            </a:r>
          </a:p>
          <a:p>
            <a:pPr marL="609600" indent="-609600">
              <a:buSzPct val="123000"/>
              <a:buChar char="•"/>
            </a:pPr>
            <a:r>
              <a:t>OUIs</a:t>
            </a:r>
          </a:p>
          <a:p>
            <a:pPr marL="609600" indent="-609600">
              <a:buSzPct val="123000"/>
              <a:buChar char="•"/>
            </a:pPr>
            <a:r>
              <a:t>SSID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WiGLE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WiGLE!</a:t>
            </a:r>
          </a:p>
        </p:txBody>
      </p:sp>
      <p:pic>
        <p:nvPicPr>
          <p:cNvPr id="542" name="Screenshot 2024-11-22 at 11.57.13 AM.png" descr="Screenshot 2024-11-22 at 11.57.1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55892" y="443022"/>
            <a:ext cx="17898750" cy="1282995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Real creeper hours"/>
          <p:cNvSpPr txBox="1"/>
          <p:nvPr/>
        </p:nvSpPr>
        <p:spPr>
          <a:xfrm>
            <a:off x="189283" y="4518591"/>
            <a:ext cx="5262373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Real creeper hours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Hidden Wifi Network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Hidden Wifi Networks</a:t>
            </a:r>
          </a:p>
        </p:txBody>
      </p:sp>
      <p:sp>
        <p:nvSpPr>
          <p:cNvPr id="546" name="Hidden text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D5D5D5"/>
                </a:solidFill>
              </a:defRPr>
            </a:lvl1pPr>
          </a:lstStyle>
          <a:p>
            <a:pPr/>
            <a:r>
              <a:t>Hidden text</a:t>
            </a:r>
          </a:p>
        </p:txBody>
      </p:sp>
      <p:sp>
        <p:nvSpPr>
          <p:cNvPr id="547" name="Broadcast null byte for each character in ESSID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Broadcast null byte for each character in ESSID.</a:t>
            </a:r>
          </a:p>
          <a:p>
            <a:pPr/>
            <a:r>
              <a:t>Broadcast “” as ESSID</a:t>
            </a:r>
          </a:p>
          <a:p>
            <a:pPr/>
          </a:p>
          <a:p>
            <a:pPr/>
            <a:r>
              <a:t>… Just wait for a probe from a client or an association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Kismet"/>
          <p:cNvSpPr txBox="1"/>
          <p:nvPr>
            <p:ph type="title"/>
          </p:nvPr>
        </p:nvSpPr>
        <p:spPr>
          <a:xfrm>
            <a:off x="1206500" y="688435"/>
            <a:ext cx="21971001" cy="1433164"/>
          </a:xfrm>
          <a:prstGeom prst="rect">
            <a:avLst/>
          </a:prstGeom>
        </p:spPr>
        <p:txBody>
          <a:bodyPr/>
          <a:lstStyle/>
          <a:p>
            <a:pPr/>
            <a:r>
              <a:t>Kismet</a:t>
            </a:r>
          </a:p>
        </p:txBody>
      </p:sp>
      <p:pic>
        <p:nvPicPr>
          <p:cNvPr id="55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6249" y="2441249"/>
            <a:ext cx="19300242" cy="11041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74616" y="2323860"/>
            <a:ext cx="5842001" cy="584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Nzy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Nzyme</a:t>
            </a:r>
          </a:p>
        </p:txBody>
      </p:sp>
      <p:pic>
        <p:nvPicPr>
          <p:cNvPr id="55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69427" y="0"/>
            <a:ext cx="18642097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Defender’s Kismet"/>
          <p:cNvSpPr txBox="1"/>
          <p:nvPr/>
        </p:nvSpPr>
        <p:spPr>
          <a:xfrm>
            <a:off x="327306" y="3046350"/>
            <a:ext cx="509412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Defender’s Kismet</a:t>
            </a:r>
          </a:p>
        </p:txBody>
      </p:sp>
      <p:pic>
        <p:nvPicPr>
          <p:cNvPr id="556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84378" y="4388469"/>
            <a:ext cx="7721601" cy="622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What is it?…"/>
          <p:cNvSpPr txBox="1"/>
          <p:nvPr>
            <p:ph type="body" sz="half" idx="1"/>
          </p:nvPr>
        </p:nvSpPr>
        <p:spPr>
          <a:xfrm>
            <a:off x="1206500" y="9189815"/>
            <a:ext cx="21971000" cy="3314701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r>
              <a:t>What is it?</a:t>
            </a:r>
          </a:p>
          <a:p>
            <a:pPr marL="0" indent="0" algn="ctr">
              <a:buSzTx/>
              <a:buNone/>
            </a:pPr>
            <a:r>
              <a:rPr u="sng">
                <a:hlinkClick r:id="rId2" invalidUrl="" action="" tgtFrame="" tooltip="" history="1" highlightClick="0" endSnd="0"/>
              </a:rPr>
              <a:t>https://ieeexplore.ieee.org/browse/standards/get-program/page/series?id=68</a:t>
            </a:r>
          </a:p>
        </p:txBody>
      </p:sp>
      <p:pic>
        <p:nvPicPr>
          <p:cNvPr id="19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98000" y="5200650"/>
            <a:ext cx="5588000" cy="3314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WEP Handshak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WEP Handshakes</a:t>
            </a:r>
          </a:p>
        </p:txBody>
      </p:sp>
      <p:pic>
        <p:nvPicPr>
          <p:cNvPr id="5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458" y="2853732"/>
            <a:ext cx="8078715" cy="5384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11155" y="6866491"/>
            <a:ext cx="6708611" cy="6708611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May I please authenticate?"/>
          <p:cNvSpPr/>
          <p:nvPr/>
        </p:nvSpPr>
        <p:spPr>
          <a:xfrm>
            <a:off x="6627722" y="2396196"/>
            <a:ext cx="6009587" cy="2725978"/>
          </a:xfrm>
          <a:prstGeom prst="wedgeEllipseCallout">
            <a:avLst>
              <a:gd name="adj1" fmla="val -49433"/>
              <a:gd name="adj2" fmla="val 70000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May I please authenticate?</a:t>
            </a:r>
          </a:p>
        </p:txBody>
      </p:sp>
      <p:sp>
        <p:nvSpPr>
          <p:cNvPr id="562" name="I CHALLENGE YOU!…"/>
          <p:cNvSpPr/>
          <p:nvPr/>
        </p:nvSpPr>
        <p:spPr>
          <a:xfrm>
            <a:off x="12516688" y="4109026"/>
            <a:ext cx="5176509" cy="2761435"/>
          </a:xfrm>
          <a:prstGeom prst="wedgeEllipseCallout">
            <a:avLst>
              <a:gd name="adj1" fmla="val 60791"/>
              <a:gd name="adj2" fmla="val 71604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I CHALLENGE YOU!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*screams gibberish*</a:t>
            </a:r>
          </a:p>
        </p:txBody>
      </p:sp>
      <p:sp>
        <p:nvSpPr>
          <p:cNvPr id="563" name="*encrypts the gibberish*"/>
          <p:cNvSpPr/>
          <p:nvPr/>
        </p:nvSpPr>
        <p:spPr>
          <a:xfrm>
            <a:off x="7324833" y="6401189"/>
            <a:ext cx="4615253" cy="2641152"/>
          </a:xfrm>
          <a:prstGeom prst="wedgeEllipseCallout">
            <a:avLst>
              <a:gd name="adj1" fmla="val -46820"/>
              <a:gd name="adj2" fmla="val -45735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*encrypts the gibberish*</a:t>
            </a:r>
          </a:p>
        </p:txBody>
      </p:sp>
      <p:sp>
        <p:nvSpPr>
          <p:cNvPr id="564" name="Oh, you got hands.…"/>
          <p:cNvSpPr/>
          <p:nvPr/>
        </p:nvSpPr>
        <p:spPr>
          <a:xfrm>
            <a:off x="11044447" y="8726165"/>
            <a:ext cx="5627778" cy="2501692"/>
          </a:xfrm>
          <a:prstGeom prst="wedgeEllipseCallout">
            <a:avLst>
              <a:gd name="adj1" fmla="val 44179"/>
              <a:gd name="adj2" fmla="val 69492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Oh, you got hands.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Nevermind, you can auth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RC4 col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RC4 cola</a:t>
            </a:r>
          </a:p>
        </p:txBody>
      </p:sp>
      <p:sp>
        <p:nvSpPr>
          <p:cNvPr id="567" name="Initialization vectors: 24 bits…"/>
          <p:cNvSpPr txBox="1"/>
          <p:nvPr>
            <p:ph type="body" idx="1"/>
          </p:nvPr>
        </p:nvSpPr>
        <p:spPr>
          <a:xfrm>
            <a:off x="1206500" y="2862077"/>
            <a:ext cx="21971000" cy="9642439"/>
          </a:xfrm>
          <a:prstGeom prst="rect">
            <a:avLst/>
          </a:prstGeom>
        </p:spPr>
        <p:txBody>
          <a:bodyPr/>
          <a:lstStyle/>
          <a:p>
            <a:pPr/>
            <a:r>
              <a:t>Initialization vectors: 24 bits</a:t>
            </a:r>
          </a:p>
          <a:p>
            <a:pPr/>
            <a:r>
              <a:t>WEP 40: 40 bit key + 24 bit IV = 64 bit key</a:t>
            </a:r>
          </a:p>
          <a:p>
            <a:pPr/>
            <a:r>
              <a:t>WEP 104: 104 bit key + 24 bit IV = 128 bit key</a:t>
            </a:r>
          </a:p>
          <a:p>
            <a:pPr/>
            <a:r>
              <a:t>IVs are transmitted in plaintext, you already know some of the key!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WEP Crack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WEP Cracking</a:t>
            </a:r>
          </a:p>
        </p:txBody>
      </p:sp>
      <p:pic>
        <p:nvPicPr>
          <p:cNvPr id="570" name="aircrackwep.png" descr="aircrackwe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9400" y="3042368"/>
            <a:ext cx="21285200" cy="3898901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Not enough traffic?…"/>
          <p:cNvSpPr txBox="1"/>
          <p:nvPr/>
        </p:nvSpPr>
        <p:spPr>
          <a:xfrm>
            <a:off x="5636514" y="8400712"/>
            <a:ext cx="13110973" cy="3257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Not enough traffic?</a:t>
            </a:r>
          </a:p>
          <a:p>
            <a:pPr/>
            <a:r>
              <a:t>Try a replay attack with aireplay-ng —caffe-latte</a:t>
            </a:r>
          </a:p>
          <a:p>
            <a:pPr/>
            <a:r>
              <a:t>Made possible by CRC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Enter WP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Enter WPA</a:t>
            </a:r>
          </a:p>
        </p:txBody>
      </p:sp>
      <p:sp>
        <p:nvSpPr>
          <p:cNvPr id="574" name="TKIP (Temporal Key Integrity Protocol)…"/>
          <p:cNvSpPr txBox="1"/>
          <p:nvPr>
            <p:ph type="body" idx="1"/>
          </p:nvPr>
        </p:nvSpPr>
        <p:spPr>
          <a:xfrm>
            <a:off x="1206500" y="2997763"/>
            <a:ext cx="21971000" cy="9506753"/>
          </a:xfrm>
          <a:prstGeom prst="rect">
            <a:avLst/>
          </a:prstGeom>
        </p:spPr>
        <p:txBody>
          <a:bodyPr/>
          <a:lstStyle/>
          <a:p>
            <a:pPr/>
            <a:r>
              <a:t>TKIP (Temporal Key Integrity Protocol)</a:t>
            </a:r>
          </a:p>
          <a:p>
            <a:pPr lvl="1"/>
            <a:r>
              <a:t>Dynamic 128-bit keys</a:t>
            </a:r>
          </a:p>
          <a:p>
            <a:pPr lvl="1"/>
            <a:r>
              <a:t>Still RC4 stream cipher</a:t>
            </a:r>
          </a:p>
          <a:p>
            <a:pPr/>
            <a:r>
              <a:t>Sequence counter to counter replay attacks</a:t>
            </a:r>
          </a:p>
          <a:p>
            <a:pPr/>
            <a:r>
              <a:t>MIC (Message Integrity Check)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If WPA was so good, why isn’t there a WPA2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89572">
              <a:defRPr spc="-166" sz="8330"/>
            </a:lvl1pPr>
          </a:lstStyle>
          <a:p>
            <a:pPr/>
            <a:r>
              <a:t>If WPA was so good, why isn’t there a WPA2?</a:t>
            </a:r>
          </a:p>
        </p:txBody>
      </p:sp>
      <p:sp>
        <p:nvSpPr>
          <p:cNvPr id="577" name="CCMP (makes use of AES (which is a variant of Rijndael))…"/>
          <p:cNvSpPr txBox="1"/>
          <p:nvPr>
            <p:ph type="body" idx="1"/>
          </p:nvPr>
        </p:nvSpPr>
        <p:spPr>
          <a:xfrm>
            <a:off x="1206500" y="2855248"/>
            <a:ext cx="21971000" cy="9649268"/>
          </a:xfrm>
          <a:prstGeom prst="rect">
            <a:avLst/>
          </a:prstGeom>
        </p:spPr>
        <p:txBody>
          <a:bodyPr/>
          <a:lstStyle/>
          <a:p>
            <a:pPr/>
            <a:r>
              <a:t>CCMP (makes use of AES (which is a variant of Rijndael))</a:t>
            </a:r>
          </a:p>
          <a:p>
            <a:pPr/>
            <a:r>
              <a:t>New Handshakes</a:t>
            </a:r>
          </a:p>
          <a:p>
            <a:pPr/>
            <a:r>
              <a:t>Another 128-bit key</a:t>
            </a:r>
          </a:p>
          <a:p>
            <a:pPr/>
            <a:r>
              <a:t>EAP and MSCHAPv2 vulns beyond scope</a:t>
            </a:r>
          </a:p>
          <a:p>
            <a:pPr/>
            <a:r>
              <a:t>Aircrack dictionary attacks still work, so we have that going for 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WPA2 Handshak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WPA2 Handshake</a:t>
            </a:r>
          </a:p>
        </p:txBody>
      </p:sp>
      <p:pic>
        <p:nvPicPr>
          <p:cNvPr id="5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458" y="2853732"/>
            <a:ext cx="8078715" cy="5384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11155" y="6866491"/>
            <a:ext cx="6708611" cy="6708611"/>
          </a:xfrm>
          <a:prstGeom prst="rect">
            <a:avLst/>
          </a:prstGeom>
          <a:ln w="12700">
            <a:miter lim="400000"/>
          </a:ln>
        </p:spPr>
      </p:pic>
      <p:sp>
        <p:nvSpPr>
          <p:cNvPr id="582" name="Here, have a random number (nonce)"/>
          <p:cNvSpPr/>
          <p:nvPr/>
        </p:nvSpPr>
        <p:spPr>
          <a:xfrm>
            <a:off x="15163470" y="1497033"/>
            <a:ext cx="5906969" cy="3177646"/>
          </a:xfrm>
          <a:prstGeom prst="wedgeEllipseCallout">
            <a:avLst>
              <a:gd name="adj1" fmla="val 24687"/>
              <a:gd name="adj2" fmla="val 119444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Here, have a random number (nonce)</a:t>
            </a:r>
          </a:p>
        </p:txBody>
      </p:sp>
      <p:sp>
        <p:nvSpPr>
          <p:cNvPr id="583" name="Aww, thanks.…"/>
          <p:cNvSpPr/>
          <p:nvPr/>
        </p:nvSpPr>
        <p:spPr>
          <a:xfrm>
            <a:off x="8231887" y="3010139"/>
            <a:ext cx="7598106" cy="3714332"/>
          </a:xfrm>
          <a:prstGeom prst="wedgeEllipseCallout">
            <a:avLst>
              <a:gd name="adj1" fmla="val -66254"/>
              <a:gd name="adj2" fmla="val 29610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Aww, thanks.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Here’s a random number for you too</a:t>
            </a:r>
          </a:p>
        </p:txBody>
      </p:sp>
      <p:sp>
        <p:nvSpPr>
          <p:cNvPr id="584" name="*decides pairwise transient key*…"/>
          <p:cNvSpPr/>
          <p:nvPr/>
        </p:nvSpPr>
        <p:spPr>
          <a:xfrm>
            <a:off x="9681125" y="6828766"/>
            <a:ext cx="7598105" cy="3714331"/>
          </a:xfrm>
          <a:prstGeom prst="wedgeEllipseCallout">
            <a:avLst>
              <a:gd name="adj1" fmla="val 43088"/>
              <a:gd name="adj2" fmla="val 73437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*decides pairwise transient key*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Have some random data, on the house</a:t>
            </a:r>
          </a:p>
        </p:txBody>
      </p:sp>
      <p:sp>
        <p:nvSpPr>
          <p:cNvPr id="585" name="Sweet, I can decrypt that and it’s a love note &lt;3"/>
          <p:cNvSpPr/>
          <p:nvPr/>
        </p:nvSpPr>
        <p:spPr>
          <a:xfrm>
            <a:off x="3275053" y="9532188"/>
            <a:ext cx="7598106" cy="3714332"/>
          </a:xfrm>
          <a:prstGeom prst="wedgeEllipseCallout">
            <a:avLst>
              <a:gd name="adj1" fmla="val -38911"/>
              <a:gd name="adj2" fmla="val -70974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Sweet, I can decrypt that and it’s a love note &lt;3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KRAC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KRACK</a:t>
            </a:r>
          </a:p>
        </p:txBody>
      </p:sp>
      <p:sp>
        <p:nvSpPr>
          <p:cNvPr id="588" name="Key Reinstallation Attack, just say no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Key Reinstallation Attack, just say no</a:t>
            </a:r>
          </a:p>
        </p:txBody>
      </p:sp>
      <p:sp>
        <p:nvSpPr>
          <p:cNvPr id="589" name="Pretend to be the AP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Pretend to be the AP</a:t>
            </a:r>
          </a:p>
          <a:p>
            <a:pPr/>
            <a:r>
              <a:t>Replay part 3 of the 4-way handshake</a:t>
            </a:r>
          </a:p>
          <a:p>
            <a:pPr/>
            <a:r>
              <a:t>Reset incremental transmit packet &amp; replay counter</a:t>
            </a:r>
          </a:p>
          <a:p>
            <a:pPr/>
            <a:r>
              <a:t>…</a:t>
            </a:r>
          </a:p>
          <a:p>
            <a:pPr/>
            <a:r>
              <a:t>Profit</a:t>
            </a:r>
          </a:p>
        </p:txBody>
      </p:sp>
      <p:pic>
        <p:nvPicPr>
          <p:cNvPr id="59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54796" y="7567576"/>
            <a:ext cx="7239408" cy="54295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HO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HOLE</a:t>
            </a:r>
          </a:p>
        </p:txBody>
      </p:sp>
      <p:sp>
        <p:nvSpPr>
          <p:cNvPr id="593" name="Hole196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Hole196</a:t>
            </a:r>
          </a:p>
        </p:txBody>
      </p:sp>
      <p:sp>
        <p:nvSpPr>
          <p:cNvPr id="594" name="All clients have the same GTK (Group Transient Key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All clients have the same GTK (Group Transient Key)</a:t>
            </a:r>
          </a:p>
          <a:p>
            <a:pPr/>
            <a:r>
              <a:t>So all clients can broadcast with that key</a:t>
            </a:r>
          </a:p>
          <a:p>
            <a:pPr/>
            <a:r>
              <a:t>And pretend to be any other client, or the AP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Well if WPA2 was so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Well if WPA2 was so…</a:t>
            </a:r>
          </a:p>
        </p:txBody>
      </p:sp>
      <p:sp>
        <p:nvSpPr>
          <p:cNvPr id="597" name="WPA3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WPA3</a:t>
            </a:r>
          </a:p>
        </p:txBody>
      </p:sp>
      <p:sp>
        <p:nvSpPr>
          <p:cNvPr id="598" name="TKIP was last years new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TKIP was last years news</a:t>
            </a:r>
          </a:p>
          <a:p>
            <a:pPr/>
            <a:r>
              <a:t>CCMP-128, still cool</a:t>
            </a:r>
          </a:p>
          <a:p>
            <a:pPr/>
            <a:r>
              <a:t>GCMP? (AES-256 with SHA-384 for HMAC)</a:t>
            </a:r>
          </a:p>
          <a:p>
            <a:pPr/>
            <a:r>
              <a:t>No more PSK (except with EAP), only SAE</a:t>
            </a:r>
          </a:p>
          <a:p>
            <a:pPr/>
            <a:r>
              <a:t>KRACK still useful due to WPA2 - WPA3 transitional settings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What is SA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SAE?</a:t>
            </a:r>
          </a:p>
        </p:txBody>
      </p:sp>
      <p:sp>
        <p:nvSpPr>
          <p:cNvPr id="601" name="Dragonfly / RFC7664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Dragonfly / RFC7664</a:t>
            </a:r>
          </a:p>
        </p:txBody>
      </p:sp>
      <p:sp>
        <p:nvSpPr>
          <p:cNvPr id="602" name="Uses “domain parameters” (PSK &amp; MAC address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Uses “domain parameters” (PSK &amp; MAC address)</a:t>
            </a:r>
          </a:p>
          <a:p>
            <a:pPr/>
            <a:r>
              <a:t>Elliptic Curve Cryptography &amp; Finite Field Cryptography</a:t>
            </a:r>
          </a:p>
          <a:p>
            <a:pPr/>
            <a:r>
              <a:t>Forward Secrecy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adi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Radiation</a:t>
            </a:r>
          </a:p>
        </p:txBody>
      </p:sp>
      <p:pic>
        <p:nvPicPr>
          <p:cNvPr id="19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68335" y="3330123"/>
            <a:ext cx="15482681" cy="10092773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Wifi…"/>
          <p:cNvSpPr txBox="1"/>
          <p:nvPr/>
        </p:nvSpPr>
        <p:spPr>
          <a:xfrm>
            <a:off x="1868559" y="4004350"/>
            <a:ext cx="3173883" cy="5707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u="sng"/>
            </a:pPr>
            <a:r>
              <a:t>Wifi</a:t>
            </a:r>
          </a:p>
          <a:p>
            <a:pPr marL="609600" indent="-609600">
              <a:buSzPct val="123000"/>
              <a:buChar char="•"/>
            </a:pPr>
            <a:r>
              <a:t>900 MHz</a:t>
            </a:r>
          </a:p>
          <a:p>
            <a:pPr marL="609600" indent="-609600">
              <a:buSzPct val="123000"/>
              <a:buChar char="•"/>
            </a:pPr>
            <a:r>
              <a:t>2.4 GHz</a:t>
            </a:r>
          </a:p>
          <a:p>
            <a:pPr marL="609600" indent="-609600">
              <a:buSzPct val="123000"/>
              <a:buChar char="•"/>
            </a:pPr>
            <a:r>
              <a:t>5 GHz</a:t>
            </a:r>
          </a:p>
          <a:p>
            <a:pPr marL="609600" indent="-609600">
              <a:buSzPct val="123000"/>
              <a:buChar char="•"/>
            </a:pPr>
            <a:r>
              <a:t>6 GHz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Frag Attack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Frag Attacks</a:t>
            </a:r>
          </a:p>
        </p:txBody>
      </p:sp>
      <p:sp>
        <p:nvSpPr>
          <p:cNvPr id="605" name="Frame Aggregation…"/>
          <p:cNvSpPr txBox="1"/>
          <p:nvPr>
            <p:ph type="body" idx="1"/>
          </p:nvPr>
        </p:nvSpPr>
        <p:spPr>
          <a:xfrm>
            <a:off x="1206500" y="3032629"/>
            <a:ext cx="21971000" cy="9471887"/>
          </a:xfrm>
          <a:prstGeom prst="rect">
            <a:avLst/>
          </a:prstGeom>
        </p:spPr>
        <p:txBody>
          <a:bodyPr/>
          <a:lstStyle/>
          <a:p>
            <a:pPr/>
            <a:r>
              <a:t>Frame Aggregation</a:t>
            </a:r>
          </a:p>
          <a:p>
            <a:pPr/>
            <a:r>
              <a:t>Frame Fragmentation</a:t>
            </a:r>
          </a:p>
          <a:p>
            <a:pPr lvl="1"/>
            <a:r>
              <a:t>Mixed key attack (or even no key)</a:t>
            </a:r>
          </a:p>
          <a:p>
            <a:pPr lvl="1"/>
            <a:r>
              <a:t>Fragment cache attack</a:t>
            </a:r>
          </a:p>
          <a:p>
            <a:pPr/>
            <a:r>
              <a:t>Some devices accept unencrypted frames… for the lolz</a:t>
            </a:r>
          </a:p>
          <a:p>
            <a:pPr/>
          </a:p>
          <a:p>
            <a:pPr marL="0" indent="0">
              <a:buSzTx/>
              <a:buNone/>
            </a:pPr>
            <a:r>
              <a:t>This is the bleeding edge and where my knowledge ends</a:t>
            </a:r>
          </a:p>
          <a:p>
            <a:pPr marL="0" indent="0">
              <a:buSzTx/>
              <a:buNone/>
            </a:pPr>
            <a:r>
              <a:t>Read </a:t>
            </a:r>
            <a:r>
              <a:rPr u="sng">
                <a:hlinkClick r:id="rId2" invalidUrl="" action="" tgtFrame="" tooltip="" history="1" highlightClick="0" endSnd="0"/>
              </a:rPr>
              <a:t>https://www.fragattacks.com/</a:t>
            </a:r>
          </a:p>
        </p:txBody>
      </p:sp>
      <p:pic>
        <p:nvPicPr>
          <p:cNvPr id="606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50943" y="13733"/>
            <a:ext cx="5617684" cy="5617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Unless? W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Unless? WPS</a:t>
            </a:r>
          </a:p>
        </p:txBody>
      </p:sp>
      <p:sp>
        <p:nvSpPr>
          <p:cNvPr id="609" name="EAP (Extensible Authentication Protocol)…"/>
          <p:cNvSpPr txBox="1"/>
          <p:nvPr>
            <p:ph type="body" idx="1"/>
          </p:nvPr>
        </p:nvSpPr>
        <p:spPr>
          <a:xfrm>
            <a:off x="1206500" y="2815531"/>
            <a:ext cx="21971000" cy="9688985"/>
          </a:xfrm>
          <a:prstGeom prst="rect">
            <a:avLst/>
          </a:prstGeom>
        </p:spPr>
        <p:txBody>
          <a:bodyPr/>
          <a:lstStyle/>
          <a:p>
            <a:pPr/>
            <a:r>
              <a:t>EAP (Extensible Authentication Protocol)</a:t>
            </a:r>
          </a:p>
          <a:p>
            <a:pPr/>
            <a:r>
              <a:t>8 digit pins</a:t>
            </a:r>
          </a:p>
        </p:txBody>
      </p:sp>
      <p:pic>
        <p:nvPicPr>
          <p:cNvPr id="61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6746" y="5421821"/>
            <a:ext cx="16366326" cy="3247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Screenshot 2024-11-22 at 3.47.18 PM.png" descr="Screenshot 2024-11-22 at 3.47.18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55066" y="9075467"/>
            <a:ext cx="13969687" cy="39913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Evil Twi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Evil Twins</a:t>
            </a:r>
          </a:p>
        </p:txBody>
      </p:sp>
      <p:sp>
        <p:nvSpPr>
          <p:cNvPr id="614" name="ESSIDs are changeable by nature…"/>
          <p:cNvSpPr txBox="1"/>
          <p:nvPr>
            <p:ph type="body" idx="1"/>
          </p:nvPr>
        </p:nvSpPr>
        <p:spPr>
          <a:xfrm>
            <a:off x="1206500" y="3092115"/>
            <a:ext cx="21971000" cy="9412401"/>
          </a:xfrm>
          <a:prstGeom prst="rect">
            <a:avLst/>
          </a:prstGeom>
        </p:spPr>
        <p:txBody>
          <a:bodyPr/>
          <a:lstStyle/>
          <a:p>
            <a:pPr/>
            <a:r>
              <a:t>ESSIDs are changeable by nature</a:t>
            </a:r>
          </a:p>
          <a:p>
            <a:pPr/>
            <a:r>
              <a:t>BSSIDs can be spoofed easily</a:t>
            </a:r>
          </a:p>
          <a:p>
            <a:pPr lvl="2" marL="0" indent="914400">
              <a:buSzTx/>
              <a:buNone/>
            </a:pPr>
            <a:r>
              <a:t>‘ip link set dev wlan0 address c0:01:de:ad:be:ef’</a:t>
            </a:r>
          </a:p>
          <a:p>
            <a:pPr lvl="8" marL="0" indent="3657600">
              <a:buSzTx/>
              <a:buNone/>
            </a:pPr>
          </a:p>
          <a:p>
            <a:pPr lvl="8" marL="0" indent="3657600">
              <a:buSzTx/>
              <a:buNone/>
            </a:pPr>
            <a:r>
              <a:t>Can’t trick the computer? Try the user.</a:t>
            </a:r>
          </a:p>
        </p:txBody>
      </p:sp>
      <p:pic>
        <p:nvPicPr>
          <p:cNvPr id="61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08832" y="814702"/>
            <a:ext cx="5461001" cy="4051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Risk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Risks?</a:t>
            </a:r>
          </a:p>
        </p:txBody>
      </p:sp>
      <p:sp>
        <p:nvSpPr>
          <p:cNvPr id="618" name="Get creative…"/>
          <p:cNvSpPr txBox="1"/>
          <p:nvPr/>
        </p:nvSpPr>
        <p:spPr>
          <a:xfrm>
            <a:off x="13101572" y="3107203"/>
            <a:ext cx="9970313" cy="5707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Get creative</a:t>
            </a:r>
          </a:p>
          <a:p>
            <a:pPr/>
            <a:r>
              <a:t>Lots of sites load images over HTTP</a:t>
            </a:r>
          </a:p>
          <a:p>
            <a:pPr/>
            <a:r>
              <a:t>XSS through JS in SVGs?</a:t>
            </a:r>
          </a:p>
          <a:p>
            <a:pPr/>
            <a:r>
              <a:t>Insert shock image du jour?</a:t>
            </a:r>
          </a:p>
          <a:p>
            <a:pPr/>
            <a:r>
              <a:t>You never know what’s plaintext</a:t>
            </a:r>
          </a:p>
        </p:txBody>
      </p:sp>
      <p:pic>
        <p:nvPicPr>
          <p:cNvPr id="61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8308" y="3091437"/>
            <a:ext cx="11923217" cy="8942413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Thank you!"/>
          <p:cNvSpPr txBox="1"/>
          <p:nvPr/>
        </p:nvSpPr>
        <p:spPr>
          <a:xfrm>
            <a:off x="16533315" y="11203337"/>
            <a:ext cx="310682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Thank you!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802.11/Wifi Gener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802.11/Wifi Generations</a:t>
            </a:r>
          </a:p>
        </p:txBody>
      </p:sp>
      <p:sp>
        <p:nvSpPr>
          <p:cNvPr id="198" name="802.11 -&gt; Wifi 0: 1997…"/>
          <p:cNvSpPr txBox="1"/>
          <p:nvPr>
            <p:ph type="body" idx="1"/>
          </p:nvPr>
        </p:nvSpPr>
        <p:spPr>
          <a:xfrm>
            <a:off x="1206500" y="2944747"/>
            <a:ext cx="21971000" cy="9559769"/>
          </a:xfrm>
          <a:prstGeom prst="rect">
            <a:avLst/>
          </a:prstGeom>
        </p:spPr>
        <p:txBody>
          <a:bodyPr/>
          <a:lstStyle/>
          <a:p>
            <a:pPr marL="548639" indent="-548639" defTabSz="2194505">
              <a:spcBef>
                <a:spcPts val="4000"/>
              </a:spcBef>
              <a:defRPr sz="4319"/>
            </a:pPr>
            <a:r>
              <a:t>802.11 -&gt; Wifi 0: 1997</a:t>
            </a:r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t>802.11b -&gt; Wifi 1: 1999</a:t>
            </a:r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t>802.11a -&gt; Wifi 2: 1999</a:t>
            </a:r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t>802.11g -&gt; Wifi 3: 2003</a:t>
            </a:r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t>802.11n -&gt; Wifi 4: 2009</a:t>
            </a:r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t>802.11ac -&gt; Wifi 5: 2013</a:t>
            </a:r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t>802.11ax -&gt; Wifi 6 (E for Extended!): 2019</a:t>
            </a:r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t>802.11be -&gt; Wifi 7: 2024</a:t>
            </a:r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t>802.11bn -&gt; Wifi 8: Unreleased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ome Radio Stuff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Some Radio Stuffs</a:t>
            </a:r>
          </a:p>
        </p:txBody>
      </p:sp>
      <p:pic>
        <p:nvPicPr>
          <p:cNvPr id="2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56090" y="1016000"/>
            <a:ext cx="2844801" cy="1168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CSMA/CA…"/>
          <p:cNvSpPr txBox="1"/>
          <p:nvPr/>
        </p:nvSpPr>
        <p:spPr>
          <a:xfrm>
            <a:off x="1224453" y="3391992"/>
            <a:ext cx="6765037" cy="6932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09600" indent="-609600">
              <a:buSzPct val="123000"/>
              <a:buChar char="•"/>
            </a:pPr>
            <a:r>
              <a:t>CSMA/CA</a:t>
            </a:r>
          </a:p>
          <a:p>
            <a:pPr marL="609600" indent="-609600">
              <a:buSzPct val="123000"/>
              <a:buChar char="•"/>
            </a:pPr>
            <a:r>
              <a:t>Multiplexing</a:t>
            </a:r>
          </a:p>
          <a:p>
            <a:pPr marL="609600" indent="-609600">
              <a:buSzPct val="123000"/>
              <a:buChar char="•"/>
            </a:pPr>
            <a:r>
              <a:t>FDM</a:t>
            </a:r>
          </a:p>
          <a:p>
            <a:pPr marL="609600" indent="-609600">
              <a:buSzPct val="123000"/>
              <a:buChar char="•"/>
            </a:pPr>
            <a:r>
              <a:t>OFDM</a:t>
            </a:r>
          </a:p>
          <a:p>
            <a:pPr marL="609600" indent="-609600">
              <a:buSzPct val="123000"/>
              <a:buChar char="•"/>
            </a:pPr>
            <a:r>
              <a:t>Multipath Propagation</a:t>
            </a:r>
          </a:p>
          <a:p>
            <a:pPr marL="609600" indent="-609600">
              <a:buSzPct val="123000"/>
              <a:buChar char="•"/>
            </a:pPr>
            <a:r>
              <a:t>MIMO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SMA/C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CSMA/CA</a:t>
            </a:r>
          </a:p>
        </p:txBody>
      </p:sp>
      <p:sp>
        <p:nvSpPr>
          <p:cNvPr id="205" name="Carrier Sense Multiple Access / Collision Avoidance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Carrier Sense Multiple Access / Collision Avoidance</a:t>
            </a:r>
          </a:p>
        </p:txBody>
      </p:sp>
      <p:sp>
        <p:nvSpPr>
          <p:cNvPr id="206" name="Is the channel busy?…"/>
          <p:cNvSpPr txBox="1"/>
          <p:nvPr>
            <p:ph type="body" sz="half" idx="1"/>
          </p:nvPr>
        </p:nvSpPr>
        <p:spPr>
          <a:xfrm>
            <a:off x="1206499" y="4248504"/>
            <a:ext cx="15620882" cy="8256012"/>
          </a:xfrm>
          <a:prstGeom prst="rect">
            <a:avLst/>
          </a:prstGeom>
        </p:spPr>
        <p:txBody>
          <a:bodyPr/>
          <a:lstStyle/>
          <a:p>
            <a:pPr/>
            <a:r>
              <a:t>Is the channel busy?</a:t>
            </a:r>
          </a:p>
          <a:p>
            <a:pPr/>
            <a:r>
              <a:t>May I please send? (RTS)</a:t>
            </a:r>
          </a:p>
          <a:p>
            <a:pPr/>
            <a:r>
              <a:t>You are allowed to send (CTS)</a:t>
            </a:r>
          </a:p>
        </p:txBody>
      </p:sp>
      <p:pic>
        <p:nvPicPr>
          <p:cNvPr id="20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39164" y="3929396"/>
            <a:ext cx="6912085" cy="88942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Multiplex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Multiplexing</a:t>
            </a:r>
          </a:p>
        </p:txBody>
      </p:sp>
      <p:sp>
        <p:nvSpPr>
          <p:cNvPr id="210" name="Oval"/>
          <p:cNvSpPr/>
          <p:nvPr/>
        </p:nvSpPr>
        <p:spPr>
          <a:xfrm>
            <a:off x="18343113" y="4679500"/>
            <a:ext cx="1270001" cy="43570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1" name="Arrow"/>
          <p:cNvSpPr/>
          <p:nvPr/>
        </p:nvSpPr>
        <p:spPr>
          <a:xfrm>
            <a:off x="20022388" y="6222999"/>
            <a:ext cx="3134295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2" name="Arrow"/>
          <p:cNvSpPr/>
          <p:nvPr/>
        </p:nvSpPr>
        <p:spPr>
          <a:xfrm>
            <a:off x="20022388" y="7971547"/>
            <a:ext cx="3134295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" name="Arrow"/>
          <p:cNvSpPr/>
          <p:nvPr/>
        </p:nvSpPr>
        <p:spPr>
          <a:xfrm>
            <a:off x="20022388" y="4474452"/>
            <a:ext cx="3134295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4" name="Arrow"/>
          <p:cNvSpPr/>
          <p:nvPr/>
        </p:nvSpPr>
        <p:spPr>
          <a:xfrm>
            <a:off x="8533980" y="6223000"/>
            <a:ext cx="9399858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5" name="One long signal in, multiple short signals out"/>
          <p:cNvSpPr txBox="1"/>
          <p:nvPr/>
        </p:nvSpPr>
        <p:spPr>
          <a:xfrm>
            <a:off x="4006661" y="4705236"/>
            <a:ext cx="12151462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One long signal in, multiple short signals out</a:t>
            </a:r>
          </a:p>
        </p:txBody>
      </p:sp>
      <p:sp>
        <p:nvSpPr>
          <p:cNvPr id="216" name="Literally dividing transmission time by the number of distinct output signals"/>
          <p:cNvSpPr txBox="1"/>
          <p:nvPr/>
        </p:nvSpPr>
        <p:spPr>
          <a:xfrm>
            <a:off x="1960626" y="10318678"/>
            <a:ext cx="2046274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Literally dividing transmission time by the number of distinct output signals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